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sldIdLst>
    <p:sldId id="257" r:id="rId2"/>
    <p:sldId id="265" r:id="rId3"/>
    <p:sldId id="266" r:id="rId4"/>
    <p:sldId id="267" r:id="rId5"/>
    <p:sldId id="268" r:id="rId6"/>
    <p:sldId id="269" r:id="rId7"/>
    <p:sldId id="304" r:id="rId8"/>
    <p:sldId id="270" r:id="rId9"/>
    <p:sldId id="271" r:id="rId10"/>
    <p:sldId id="272" r:id="rId11"/>
    <p:sldId id="296" r:id="rId12"/>
    <p:sldId id="313" r:id="rId13"/>
    <p:sldId id="314" r:id="rId14"/>
    <p:sldId id="297" r:id="rId15"/>
    <p:sldId id="258" r:id="rId16"/>
    <p:sldId id="301" r:id="rId17"/>
    <p:sldId id="315" r:id="rId18"/>
    <p:sldId id="303" r:id="rId19"/>
    <p:sldId id="259" r:id="rId20"/>
    <p:sldId id="309" r:id="rId21"/>
    <p:sldId id="306" r:id="rId22"/>
    <p:sldId id="307" r:id="rId23"/>
    <p:sldId id="308" r:id="rId24"/>
    <p:sldId id="310" r:id="rId25"/>
    <p:sldId id="311" r:id="rId26"/>
    <p:sldId id="312" r:id="rId27"/>
    <p:sldId id="284" r:id="rId28"/>
    <p:sldId id="285" r:id="rId29"/>
    <p:sldId id="286" r:id="rId30"/>
    <p:sldId id="288" r:id="rId31"/>
    <p:sldId id="302" r:id="rId32"/>
  </p:sldIdLst>
  <p:sldSz cx="12192000" cy="6858000"/>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98"/>
    <p:restoredTop sz="94681"/>
  </p:normalViewPr>
  <p:slideViewPr>
    <p:cSldViewPr snapToGrid="0" snapToObjects="1">
      <p:cViewPr varScale="1">
        <p:scale>
          <a:sx n="107" d="100"/>
          <a:sy n="107" d="100"/>
        </p:scale>
        <p:origin x="71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ECCFA5-5604-2148-B432-1D3D55BE3457}" type="datetimeFigureOut">
              <a:rPr lang="es-ES_tradnl" smtClean="0"/>
              <a:t>10/7/21</a:t>
            </a:fld>
            <a:endParaRPr lang="es-ES_tradn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_tradnl" smtClean="0"/>
              <a:t>Haga clic para modificar los estilos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89EB21-7F12-A64F-8635-E1C26FF74DE5}" type="slidenum">
              <a:rPr lang="es-ES_tradnl" smtClean="0"/>
              <a:t>‹Nr.›</a:t>
            </a:fld>
            <a:endParaRPr lang="es-ES_tradnl"/>
          </a:p>
        </p:txBody>
      </p:sp>
    </p:spTree>
    <p:extLst>
      <p:ext uri="{BB962C8B-B14F-4D97-AF65-F5344CB8AC3E}">
        <p14:creationId xmlns:p14="http://schemas.microsoft.com/office/powerpoint/2010/main" val="1043623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41F8AC-D1D9-A049-B4C1-01FB666EE40A}" type="slidenum">
              <a:rPr lang="en-US" smtClean="0"/>
              <a:t>25</a:t>
            </a:fld>
            <a:endParaRPr lang="en-US"/>
          </a:p>
        </p:txBody>
      </p:sp>
    </p:spTree>
    <p:extLst>
      <p:ext uri="{BB962C8B-B14F-4D97-AF65-F5344CB8AC3E}">
        <p14:creationId xmlns:p14="http://schemas.microsoft.com/office/powerpoint/2010/main" val="4149289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_tradnl" smtClean="0"/>
              <a:t>Haga clic para modificar el estilo de título del patrón</a:t>
            </a:r>
            <a:endParaRPr lang="es-ES_tradnl"/>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_tradnl" smtClean="0"/>
              <a:t>Haga clic para modificar el estilo de subtítulo del patrón</a:t>
            </a:r>
            <a:endParaRPr lang="es-ES_tradnl"/>
          </a:p>
        </p:txBody>
      </p:sp>
      <p:sp>
        <p:nvSpPr>
          <p:cNvPr id="4" name="Marcador de fecha 3"/>
          <p:cNvSpPr>
            <a:spLocks noGrp="1"/>
          </p:cNvSpPr>
          <p:nvPr>
            <p:ph type="dt" sz="half" idx="10"/>
          </p:nvPr>
        </p:nvSpPr>
        <p:spPr/>
        <p:txBody>
          <a:bodyPr/>
          <a:lstStyle/>
          <a:p>
            <a:fld id="{1DEB2052-7CD9-1847-B8EE-CE806974BB12}" type="datetimeFigureOut">
              <a:rPr lang="es-ES_tradnl" smtClean="0"/>
              <a:t>10/7/21</a:t>
            </a:fld>
            <a:endParaRPr lang="es-ES_tradnl"/>
          </a:p>
        </p:txBody>
      </p:sp>
      <p:sp>
        <p:nvSpPr>
          <p:cNvPr id="5" name="Marcador de pie de página 4"/>
          <p:cNvSpPr>
            <a:spLocks noGrp="1"/>
          </p:cNvSpPr>
          <p:nvPr>
            <p:ph type="ftr" sz="quarter" idx="11"/>
          </p:nvPr>
        </p:nvSpPr>
        <p:spPr/>
        <p:txBody>
          <a:bodyPr/>
          <a:lstStyle/>
          <a:p>
            <a:endParaRPr lang="es-ES_tradnl"/>
          </a:p>
        </p:txBody>
      </p:sp>
      <p:sp>
        <p:nvSpPr>
          <p:cNvPr id="6" name="Marcador de número de diapositiva 5"/>
          <p:cNvSpPr>
            <a:spLocks noGrp="1"/>
          </p:cNvSpPr>
          <p:nvPr>
            <p:ph type="sldNum" sz="quarter" idx="12"/>
          </p:nvPr>
        </p:nvSpPr>
        <p:spPr/>
        <p:txBody>
          <a:bodyPr/>
          <a:lstStyle/>
          <a:p>
            <a:fld id="{74C4E1BA-3D50-C14F-89FC-C675DC3359E9}" type="slidenum">
              <a:rPr lang="es-ES_tradnl" smtClean="0"/>
              <a:t>‹Nr.›</a:t>
            </a:fld>
            <a:endParaRPr lang="es-ES_tradnl"/>
          </a:p>
        </p:txBody>
      </p:sp>
    </p:spTree>
    <p:extLst>
      <p:ext uri="{BB962C8B-B14F-4D97-AF65-F5344CB8AC3E}">
        <p14:creationId xmlns:p14="http://schemas.microsoft.com/office/powerpoint/2010/main" val="568160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Haga clic para modificar el estilo de título del patrón</a:t>
            </a:r>
            <a:endParaRPr lang="es-ES_tradnl"/>
          </a:p>
        </p:txBody>
      </p:sp>
      <p:sp>
        <p:nvSpPr>
          <p:cNvPr id="3" name="Marcador de texto vertical 2"/>
          <p:cNvSpPr>
            <a:spLocks noGrp="1"/>
          </p:cNvSpPr>
          <p:nvPr>
            <p:ph type="body" orient="vert" idx="1"/>
          </p:nvPr>
        </p:nvSpPr>
        <p:spPr/>
        <p:txBody>
          <a:bodyPr vert="eaVert"/>
          <a:lstStyle/>
          <a:p>
            <a:pPr lvl="0"/>
            <a:r>
              <a:rPr lang="es-ES_tradnl" smtClean="0"/>
              <a:t>Haga clic para modificar los estilos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4" name="Marcador de fecha 3"/>
          <p:cNvSpPr>
            <a:spLocks noGrp="1"/>
          </p:cNvSpPr>
          <p:nvPr>
            <p:ph type="dt" sz="half" idx="10"/>
          </p:nvPr>
        </p:nvSpPr>
        <p:spPr/>
        <p:txBody>
          <a:bodyPr/>
          <a:lstStyle/>
          <a:p>
            <a:fld id="{1DEB2052-7CD9-1847-B8EE-CE806974BB12}" type="datetimeFigureOut">
              <a:rPr lang="es-ES_tradnl" smtClean="0"/>
              <a:t>10/7/21</a:t>
            </a:fld>
            <a:endParaRPr lang="es-ES_tradnl"/>
          </a:p>
        </p:txBody>
      </p:sp>
      <p:sp>
        <p:nvSpPr>
          <p:cNvPr id="5" name="Marcador de pie de página 4"/>
          <p:cNvSpPr>
            <a:spLocks noGrp="1"/>
          </p:cNvSpPr>
          <p:nvPr>
            <p:ph type="ftr" sz="quarter" idx="11"/>
          </p:nvPr>
        </p:nvSpPr>
        <p:spPr/>
        <p:txBody>
          <a:bodyPr/>
          <a:lstStyle/>
          <a:p>
            <a:endParaRPr lang="es-ES_tradnl"/>
          </a:p>
        </p:txBody>
      </p:sp>
      <p:sp>
        <p:nvSpPr>
          <p:cNvPr id="6" name="Marcador de número de diapositiva 5"/>
          <p:cNvSpPr>
            <a:spLocks noGrp="1"/>
          </p:cNvSpPr>
          <p:nvPr>
            <p:ph type="sldNum" sz="quarter" idx="12"/>
          </p:nvPr>
        </p:nvSpPr>
        <p:spPr/>
        <p:txBody>
          <a:bodyPr/>
          <a:lstStyle/>
          <a:p>
            <a:fld id="{74C4E1BA-3D50-C14F-89FC-C675DC3359E9}" type="slidenum">
              <a:rPr lang="es-ES_tradnl" smtClean="0"/>
              <a:t>‹Nr.›</a:t>
            </a:fld>
            <a:endParaRPr lang="es-ES_tradnl"/>
          </a:p>
        </p:txBody>
      </p:sp>
    </p:spTree>
    <p:extLst>
      <p:ext uri="{BB962C8B-B14F-4D97-AF65-F5344CB8AC3E}">
        <p14:creationId xmlns:p14="http://schemas.microsoft.com/office/powerpoint/2010/main" val="354465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_tradnl" smtClean="0"/>
              <a:t>Haga clic para modificar el estilo de título del patrón</a:t>
            </a:r>
            <a:endParaRPr lang="es-ES_tradnl"/>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_tradnl" smtClean="0"/>
              <a:t>Haga clic para modificar los estilos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4" name="Marcador de fecha 3"/>
          <p:cNvSpPr>
            <a:spLocks noGrp="1"/>
          </p:cNvSpPr>
          <p:nvPr>
            <p:ph type="dt" sz="half" idx="10"/>
          </p:nvPr>
        </p:nvSpPr>
        <p:spPr/>
        <p:txBody>
          <a:bodyPr/>
          <a:lstStyle/>
          <a:p>
            <a:fld id="{1DEB2052-7CD9-1847-B8EE-CE806974BB12}" type="datetimeFigureOut">
              <a:rPr lang="es-ES_tradnl" smtClean="0"/>
              <a:t>10/7/21</a:t>
            </a:fld>
            <a:endParaRPr lang="es-ES_tradnl"/>
          </a:p>
        </p:txBody>
      </p:sp>
      <p:sp>
        <p:nvSpPr>
          <p:cNvPr id="5" name="Marcador de pie de página 4"/>
          <p:cNvSpPr>
            <a:spLocks noGrp="1"/>
          </p:cNvSpPr>
          <p:nvPr>
            <p:ph type="ftr" sz="quarter" idx="11"/>
          </p:nvPr>
        </p:nvSpPr>
        <p:spPr/>
        <p:txBody>
          <a:bodyPr/>
          <a:lstStyle/>
          <a:p>
            <a:endParaRPr lang="es-ES_tradnl"/>
          </a:p>
        </p:txBody>
      </p:sp>
      <p:sp>
        <p:nvSpPr>
          <p:cNvPr id="6" name="Marcador de número de diapositiva 5"/>
          <p:cNvSpPr>
            <a:spLocks noGrp="1"/>
          </p:cNvSpPr>
          <p:nvPr>
            <p:ph type="sldNum" sz="quarter" idx="12"/>
          </p:nvPr>
        </p:nvSpPr>
        <p:spPr/>
        <p:txBody>
          <a:bodyPr/>
          <a:lstStyle/>
          <a:p>
            <a:fld id="{74C4E1BA-3D50-C14F-89FC-C675DC3359E9}" type="slidenum">
              <a:rPr lang="es-ES_tradnl" smtClean="0"/>
              <a:t>‹Nr.›</a:t>
            </a:fld>
            <a:endParaRPr lang="es-ES_tradnl"/>
          </a:p>
        </p:txBody>
      </p:sp>
    </p:spTree>
    <p:extLst>
      <p:ext uri="{BB962C8B-B14F-4D97-AF65-F5344CB8AC3E}">
        <p14:creationId xmlns:p14="http://schemas.microsoft.com/office/powerpoint/2010/main" val="377265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Haga clic para modificar el estilo de título del patrón</a:t>
            </a:r>
            <a:endParaRPr lang="es-ES_tradnl"/>
          </a:p>
        </p:txBody>
      </p:sp>
      <p:sp>
        <p:nvSpPr>
          <p:cNvPr id="3" name="Marcador de contenido 2"/>
          <p:cNvSpPr>
            <a:spLocks noGrp="1"/>
          </p:cNvSpPr>
          <p:nvPr>
            <p:ph idx="1"/>
          </p:nvPr>
        </p:nvSpPr>
        <p:spPr/>
        <p:txBody>
          <a:bodyPr/>
          <a:lstStyle/>
          <a:p>
            <a:pPr lvl="0"/>
            <a:r>
              <a:rPr lang="es-ES_tradnl" smtClean="0"/>
              <a:t>Haga clic para modificar los estilos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4" name="Marcador de fecha 3"/>
          <p:cNvSpPr>
            <a:spLocks noGrp="1"/>
          </p:cNvSpPr>
          <p:nvPr>
            <p:ph type="dt" sz="half" idx="10"/>
          </p:nvPr>
        </p:nvSpPr>
        <p:spPr/>
        <p:txBody>
          <a:bodyPr/>
          <a:lstStyle/>
          <a:p>
            <a:fld id="{1DEB2052-7CD9-1847-B8EE-CE806974BB12}" type="datetimeFigureOut">
              <a:rPr lang="es-ES_tradnl" smtClean="0"/>
              <a:t>10/7/21</a:t>
            </a:fld>
            <a:endParaRPr lang="es-ES_tradnl"/>
          </a:p>
        </p:txBody>
      </p:sp>
      <p:sp>
        <p:nvSpPr>
          <p:cNvPr id="5" name="Marcador de pie de página 4"/>
          <p:cNvSpPr>
            <a:spLocks noGrp="1"/>
          </p:cNvSpPr>
          <p:nvPr>
            <p:ph type="ftr" sz="quarter" idx="11"/>
          </p:nvPr>
        </p:nvSpPr>
        <p:spPr/>
        <p:txBody>
          <a:bodyPr/>
          <a:lstStyle/>
          <a:p>
            <a:endParaRPr lang="es-ES_tradnl"/>
          </a:p>
        </p:txBody>
      </p:sp>
      <p:sp>
        <p:nvSpPr>
          <p:cNvPr id="6" name="Marcador de número de diapositiva 5"/>
          <p:cNvSpPr>
            <a:spLocks noGrp="1"/>
          </p:cNvSpPr>
          <p:nvPr>
            <p:ph type="sldNum" sz="quarter" idx="12"/>
          </p:nvPr>
        </p:nvSpPr>
        <p:spPr/>
        <p:txBody>
          <a:bodyPr/>
          <a:lstStyle/>
          <a:p>
            <a:fld id="{74C4E1BA-3D50-C14F-89FC-C675DC3359E9}" type="slidenum">
              <a:rPr lang="es-ES_tradnl" smtClean="0"/>
              <a:t>‹Nr.›</a:t>
            </a:fld>
            <a:endParaRPr lang="es-ES_tradnl"/>
          </a:p>
        </p:txBody>
      </p:sp>
    </p:spTree>
    <p:extLst>
      <p:ext uri="{BB962C8B-B14F-4D97-AF65-F5344CB8AC3E}">
        <p14:creationId xmlns:p14="http://schemas.microsoft.com/office/powerpoint/2010/main" val="1425419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_tradnl" smtClean="0"/>
              <a:t>Haga clic para modificar el estilo de título del patrón</a:t>
            </a:r>
            <a:endParaRPr lang="es-ES_tradnl"/>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_tradnl" smtClean="0"/>
              <a:t>Haga clic para modificar los estilos de texto del patrón</a:t>
            </a:r>
          </a:p>
        </p:txBody>
      </p:sp>
      <p:sp>
        <p:nvSpPr>
          <p:cNvPr id="4" name="Marcador de fecha 3"/>
          <p:cNvSpPr>
            <a:spLocks noGrp="1"/>
          </p:cNvSpPr>
          <p:nvPr>
            <p:ph type="dt" sz="half" idx="10"/>
          </p:nvPr>
        </p:nvSpPr>
        <p:spPr/>
        <p:txBody>
          <a:bodyPr/>
          <a:lstStyle/>
          <a:p>
            <a:fld id="{1DEB2052-7CD9-1847-B8EE-CE806974BB12}" type="datetimeFigureOut">
              <a:rPr lang="es-ES_tradnl" smtClean="0"/>
              <a:t>10/7/21</a:t>
            </a:fld>
            <a:endParaRPr lang="es-ES_tradnl"/>
          </a:p>
        </p:txBody>
      </p:sp>
      <p:sp>
        <p:nvSpPr>
          <p:cNvPr id="5" name="Marcador de pie de página 4"/>
          <p:cNvSpPr>
            <a:spLocks noGrp="1"/>
          </p:cNvSpPr>
          <p:nvPr>
            <p:ph type="ftr" sz="quarter" idx="11"/>
          </p:nvPr>
        </p:nvSpPr>
        <p:spPr/>
        <p:txBody>
          <a:bodyPr/>
          <a:lstStyle/>
          <a:p>
            <a:endParaRPr lang="es-ES_tradnl"/>
          </a:p>
        </p:txBody>
      </p:sp>
      <p:sp>
        <p:nvSpPr>
          <p:cNvPr id="6" name="Marcador de número de diapositiva 5"/>
          <p:cNvSpPr>
            <a:spLocks noGrp="1"/>
          </p:cNvSpPr>
          <p:nvPr>
            <p:ph type="sldNum" sz="quarter" idx="12"/>
          </p:nvPr>
        </p:nvSpPr>
        <p:spPr/>
        <p:txBody>
          <a:bodyPr/>
          <a:lstStyle/>
          <a:p>
            <a:fld id="{74C4E1BA-3D50-C14F-89FC-C675DC3359E9}" type="slidenum">
              <a:rPr lang="es-ES_tradnl" smtClean="0"/>
              <a:t>‹Nr.›</a:t>
            </a:fld>
            <a:endParaRPr lang="es-ES_tradnl"/>
          </a:p>
        </p:txBody>
      </p:sp>
    </p:spTree>
    <p:extLst>
      <p:ext uri="{BB962C8B-B14F-4D97-AF65-F5344CB8AC3E}">
        <p14:creationId xmlns:p14="http://schemas.microsoft.com/office/powerpoint/2010/main" val="18507988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Haga clic para modificar el estilo de título del patrón</a:t>
            </a:r>
            <a:endParaRPr lang="es-ES_tradnl"/>
          </a:p>
        </p:txBody>
      </p:sp>
      <p:sp>
        <p:nvSpPr>
          <p:cNvPr id="3" name="Marcador de contenido 2"/>
          <p:cNvSpPr>
            <a:spLocks noGrp="1"/>
          </p:cNvSpPr>
          <p:nvPr>
            <p:ph sz="half" idx="1"/>
          </p:nvPr>
        </p:nvSpPr>
        <p:spPr>
          <a:xfrm>
            <a:off x="838200" y="1825625"/>
            <a:ext cx="5181600" cy="4351338"/>
          </a:xfrm>
        </p:spPr>
        <p:txBody>
          <a:bodyPr/>
          <a:lstStyle/>
          <a:p>
            <a:pPr lvl="0"/>
            <a:r>
              <a:rPr lang="es-ES_tradnl" smtClean="0"/>
              <a:t>Haga clic para modificar los estilos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4" name="Marcador de contenido 3"/>
          <p:cNvSpPr>
            <a:spLocks noGrp="1"/>
          </p:cNvSpPr>
          <p:nvPr>
            <p:ph sz="half" idx="2"/>
          </p:nvPr>
        </p:nvSpPr>
        <p:spPr>
          <a:xfrm>
            <a:off x="6172200" y="1825625"/>
            <a:ext cx="5181600" cy="4351338"/>
          </a:xfrm>
        </p:spPr>
        <p:txBody>
          <a:bodyPr/>
          <a:lstStyle/>
          <a:p>
            <a:pPr lvl="0"/>
            <a:r>
              <a:rPr lang="es-ES_tradnl" smtClean="0"/>
              <a:t>Haga clic para modificar los estilos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5" name="Marcador de fecha 4"/>
          <p:cNvSpPr>
            <a:spLocks noGrp="1"/>
          </p:cNvSpPr>
          <p:nvPr>
            <p:ph type="dt" sz="half" idx="10"/>
          </p:nvPr>
        </p:nvSpPr>
        <p:spPr/>
        <p:txBody>
          <a:bodyPr/>
          <a:lstStyle/>
          <a:p>
            <a:fld id="{1DEB2052-7CD9-1847-B8EE-CE806974BB12}" type="datetimeFigureOut">
              <a:rPr lang="es-ES_tradnl" smtClean="0"/>
              <a:t>10/7/21</a:t>
            </a:fld>
            <a:endParaRPr lang="es-ES_tradnl"/>
          </a:p>
        </p:txBody>
      </p:sp>
      <p:sp>
        <p:nvSpPr>
          <p:cNvPr id="6" name="Marcador de pie de página 5"/>
          <p:cNvSpPr>
            <a:spLocks noGrp="1"/>
          </p:cNvSpPr>
          <p:nvPr>
            <p:ph type="ftr" sz="quarter" idx="11"/>
          </p:nvPr>
        </p:nvSpPr>
        <p:spPr/>
        <p:txBody>
          <a:bodyPr/>
          <a:lstStyle/>
          <a:p>
            <a:endParaRPr lang="es-ES_tradnl"/>
          </a:p>
        </p:txBody>
      </p:sp>
      <p:sp>
        <p:nvSpPr>
          <p:cNvPr id="7" name="Marcador de número de diapositiva 6"/>
          <p:cNvSpPr>
            <a:spLocks noGrp="1"/>
          </p:cNvSpPr>
          <p:nvPr>
            <p:ph type="sldNum" sz="quarter" idx="12"/>
          </p:nvPr>
        </p:nvSpPr>
        <p:spPr/>
        <p:txBody>
          <a:bodyPr/>
          <a:lstStyle/>
          <a:p>
            <a:fld id="{74C4E1BA-3D50-C14F-89FC-C675DC3359E9}" type="slidenum">
              <a:rPr lang="es-ES_tradnl" smtClean="0"/>
              <a:t>‹Nr.›</a:t>
            </a:fld>
            <a:endParaRPr lang="es-ES_tradnl"/>
          </a:p>
        </p:txBody>
      </p:sp>
    </p:spTree>
    <p:extLst>
      <p:ext uri="{BB962C8B-B14F-4D97-AF65-F5344CB8AC3E}">
        <p14:creationId xmlns:p14="http://schemas.microsoft.com/office/powerpoint/2010/main" val="7549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_tradnl" smtClean="0"/>
              <a:t>Haga clic para modificar el estilo de título del patrón</a:t>
            </a:r>
            <a:endParaRPr lang="es-ES_tradnl"/>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los estilos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_tradnl" smtClean="0"/>
              <a:t>Haga clic para modificar los estilos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los estilos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_tradnl" smtClean="0"/>
              <a:t>Haga clic para modificar los estilos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7" name="Marcador de fecha 6"/>
          <p:cNvSpPr>
            <a:spLocks noGrp="1"/>
          </p:cNvSpPr>
          <p:nvPr>
            <p:ph type="dt" sz="half" idx="10"/>
          </p:nvPr>
        </p:nvSpPr>
        <p:spPr/>
        <p:txBody>
          <a:bodyPr/>
          <a:lstStyle/>
          <a:p>
            <a:fld id="{1DEB2052-7CD9-1847-B8EE-CE806974BB12}" type="datetimeFigureOut">
              <a:rPr lang="es-ES_tradnl" smtClean="0"/>
              <a:t>10/7/21</a:t>
            </a:fld>
            <a:endParaRPr lang="es-ES_tradnl"/>
          </a:p>
        </p:txBody>
      </p:sp>
      <p:sp>
        <p:nvSpPr>
          <p:cNvPr id="8" name="Marcador de pie de página 7"/>
          <p:cNvSpPr>
            <a:spLocks noGrp="1"/>
          </p:cNvSpPr>
          <p:nvPr>
            <p:ph type="ftr" sz="quarter" idx="11"/>
          </p:nvPr>
        </p:nvSpPr>
        <p:spPr/>
        <p:txBody>
          <a:bodyPr/>
          <a:lstStyle/>
          <a:p>
            <a:endParaRPr lang="es-ES_tradnl"/>
          </a:p>
        </p:txBody>
      </p:sp>
      <p:sp>
        <p:nvSpPr>
          <p:cNvPr id="9" name="Marcador de número de diapositiva 8"/>
          <p:cNvSpPr>
            <a:spLocks noGrp="1"/>
          </p:cNvSpPr>
          <p:nvPr>
            <p:ph type="sldNum" sz="quarter" idx="12"/>
          </p:nvPr>
        </p:nvSpPr>
        <p:spPr/>
        <p:txBody>
          <a:bodyPr/>
          <a:lstStyle/>
          <a:p>
            <a:fld id="{74C4E1BA-3D50-C14F-89FC-C675DC3359E9}" type="slidenum">
              <a:rPr lang="es-ES_tradnl" smtClean="0"/>
              <a:t>‹Nr.›</a:t>
            </a:fld>
            <a:endParaRPr lang="es-ES_tradnl"/>
          </a:p>
        </p:txBody>
      </p:sp>
    </p:spTree>
    <p:extLst>
      <p:ext uri="{BB962C8B-B14F-4D97-AF65-F5344CB8AC3E}">
        <p14:creationId xmlns:p14="http://schemas.microsoft.com/office/powerpoint/2010/main" val="18104911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Haga clic para modificar el estilo de título del patrón</a:t>
            </a:r>
            <a:endParaRPr lang="es-ES_tradnl"/>
          </a:p>
        </p:txBody>
      </p:sp>
      <p:sp>
        <p:nvSpPr>
          <p:cNvPr id="3" name="Marcador de fecha 2"/>
          <p:cNvSpPr>
            <a:spLocks noGrp="1"/>
          </p:cNvSpPr>
          <p:nvPr>
            <p:ph type="dt" sz="half" idx="10"/>
          </p:nvPr>
        </p:nvSpPr>
        <p:spPr/>
        <p:txBody>
          <a:bodyPr/>
          <a:lstStyle/>
          <a:p>
            <a:fld id="{1DEB2052-7CD9-1847-B8EE-CE806974BB12}" type="datetimeFigureOut">
              <a:rPr lang="es-ES_tradnl" smtClean="0"/>
              <a:t>10/7/21</a:t>
            </a:fld>
            <a:endParaRPr lang="es-ES_tradnl"/>
          </a:p>
        </p:txBody>
      </p:sp>
      <p:sp>
        <p:nvSpPr>
          <p:cNvPr id="4" name="Marcador de pie de página 3"/>
          <p:cNvSpPr>
            <a:spLocks noGrp="1"/>
          </p:cNvSpPr>
          <p:nvPr>
            <p:ph type="ftr" sz="quarter" idx="11"/>
          </p:nvPr>
        </p:nvSpPr>
        <p:spPr/>
        <p:txBody>
          <a:bodyPr/>
          <a:lstStyle/>
          <a:p>
            <a:endParaRPr lang="es-ES_tradnl"/>
          </a:p>
        </p:txBody>
      </p:sp>
      <p:sp>
        <p:nvSpPr>
          <p:cNvPr id="5" name="Marcador de número de diapositiva 4"/>
          <p:cNvSpPr>
            <a:spLocks noGrp="1"/>
          </p:cNvSpPr>
          <p:nvPr>
            <p:ph type="sldNum" sz="quarter" idx="12"/>
          </p:nvPr>
        </p:nvSpPr>
        <p:spPr/>
        <p:txBody>
          <a:bodyPr/>
          <a:lstStyle/>
          <a:p>
            <a:fld id="{74C4E1BA-3D50-C14F-89FC-C675DC3359E9}" type="slidenum">
              <a:rPr lang="es-ES_tradnl" smtClean="0"/>
              <a:t>‹Nr.›</a:t>
            </a:fld>
            <a:endParaRPr lang="es-ES_tradnl"/>
          </a:p>
        </p:txBody>
      </p:sp>
    </p:spTree>
    <p:extLst>
      <p:ext uri="{BB962C8B-B14F-4D97-AF65-F5344CB8AC3E}">
        <p14:creationId xmlns:p14="http://schemas.microsoft.com/office/powerpoint/2010/main" val="1228358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1DEB2052-7CD9-1847-B8EE-CE806974BB12}" type="datetimeFigureOut">
              <a:rPr lang="es-ES_tradnl" smtClean="0"/>
              <a:t>10/7/21</a:t>
            </a:fld>
            <a:endParaRPr lang="es-ES_tradnl"/>
          </a:p>
        </p:txBody>
      </p:sp>
      <p:sp>
        <p:nvSpPr>
          <p:cNvPr id="3" name="Marcador de pie de página 2"/>
          <p:cNvSpPr>
            <a:spLocks noGrp="1"/>
          </p:cNvSpPr>
          <p:nvPr>
            <p:ph type="ftr" sz="quarter" idx="11"/>
          </p:nvPr>
        </p:nvSpPr>
        <p:spPr/>
        <p:txBody>
          <a:bodyPr/>
          <a:lstStyle/>
          <a:p>
            <a:endParaRPr lang="es-ES_tradnl"/>
          </a:p>
        </p:txBody>
      </p:sp>
      <p:sp>
        <p:nvSpPr>
          <p:cNvPr id="4" name="Marcador de número de diapositiva 3"/>
          <p:cNvSpPr>
            <a:spLocks noGrp="1"/>
          </p:cNvSpPr>
          <p:nvPr>
            <p:ph type="sldNum" sz="quarter" idx="12"/>
          </p:nvPr>
        </p:nvSpPr>
        <p:spPr/>
        <p:txBody>
          <a:bodyPr/>
          <a:lstStyle/>
          <a:p>
            <a:fld id="{74C4E1BA-3D50-C14F-89FC-C675DC3359E9}" type="slidenum">
              <a:rPr lang="es-ES_tradnl" smtClean="0"/>
              <a:t>‹Nr.›</a:t>
            </a:fld>
            <a:endParaRPr lang="es-ES_tradnl"/>
          </a:p>
        </p:txBody>
      </p:sp>
    </p:spTree>
    <p:extLst>
      <p:ext uri="{BB962C8B-B14F-4D97-AF65-F5344CB8AC3E}">
        <p14:creationId xmlns:p14="http://schemas.microsoft.com/office/powerpoint/2010/main" val="1263615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_tradnl" smtClean="0"/>
              <a:t>Haga clic para modificar el estilo de título del patrón</a:t>
            </a:r>
            <a:endParaRPr lang="es-ES_tradnl"/>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los estilos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_tradnl" smtClean="0"/>
              <a:t>Haga clic para modificar los estilos de texto del patrón</a:t>
            </a:r>
          </a:p>
        </p:txBody>
      </p:sp>
      <p:sp>
        <p:nvSpPr>
          <p:cNvPr id="5" name="Marcador de fecha 4"/>
          <p:cNvSpPr>
            <a:spLocks noGrp="1"/>
          </p:cNvSpPr>
          <p:nvPr>
            <p:ph type="dt" sz="half" idx="10"/>
          </p:nvPr>
        </p:nvSpPr>
        <p:spPr/>
        <p:txBody>
          <a:bodyPr/>
          <a:lstStyle/>
          <a:p>
            <a:fld id="{1DEB2052-7CD9-1847-B8EE-CE806974BB12}" type="datetimeFigureOut">
              <a:rPr lang="es-ES_tradnl" smtClean="0"/>
              <a:t>10/7/21</a:t>
            </a:fld>
            <a:endParaRPr lang="es-ES_tradnl"/>
          </a:p>
        </p:txBody>
      </p:sp>
      <p:sp>
        <p:nvSpPr>
          <p:cNvPr id="6" name="Marcador de pie de página 5"/>
          <p:cNvSpPr>
            <a:spLocks noGrp="1"/>
          </p:cNvSpPr>
          <p:nvPr>
            <p:ph type="ftr" sz="quarter" idx="11"/>
          </p:nvPr>
        </p:nvSpPr>
        <p:spPr/>
        <p:txBody>
          <a:bodyPr/>
          <a:lstStyle/>
          <a:p>
            <a:endParaRPr lang="es-ES_tradnl"/>
          </a:p>
        </p:txBody>
      </p:sp>
      <p:sp>
        <p:nvSpPr>
          <p:cNvPr id="7" name="Marcador de número de diapositiva 6"/>
          <p:cNvSpPr>
            <a:spLocks noGrp="1"/>
          </p:cNvSpPr>
          <p:nvPr>
            <p:ph type="sldNum" sz="quarter" idx="12"/>
          </p:nvPr>
        </p:nvSpPr>
        <p:spPr/>
        <p:txBody>
          <a:bodyPr/>
          <a:lstStyle/>
          <a:p>
            <a:fld id="{74C4E1BA-3D50-C14F-89FC-C675DC3359E9}" type="slidenum">
              <a:rPr lang="es-ES_tradnl" smtClean="0"/>
              <a:t>‹Nr.›</a:t>
            </a:fld>
            <a:endParaRPr lang="es-ES_tradnl"/>
          </a:p>
        </p:txBody>
      </p:sp>
    </p:spTree>
    <p:extLst>
      <p:ext uri="{BB962C8B-B14F-4D97-AF65-F5344CB8AC3E}">
        <p14:creationId xmlns:p14="http://schemas.microsoft.com/office/powerpoint/2010/main" val="1127889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_tradnl" smtClean="0"/>
              <a:t>Haga clic para modificar el estilo de título del patrón</a:t>
            </a:r>
            <a:endParaRPr lang="es-ES_tradnl"/>
          </a:p>
        </p:txBody>
      </p:sp>
      <p:sp>
        <p:nvSpPr>
          <p:cNvPr id="3" name="Marcador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_tradnl" smtClean="0"/>
              <a:t>Haga clic para modificar los estilos de texto del patrón</a:t>
            </a:r>
          </a:p>
        </p:txBody>
      </p:sp>
      <p:sp>
        <p:nvSpPr>
          <p:cNvPr id="5" name="Marcador de fecha 4"/>
          <p:cNvSpPr>
            <a:spLocks noGrp="1"/>
          </p:cNvSpPr>
          <p:nvPr>
            <p:ph type="dt" sz="half" idx="10"/>
          </p:nvPr>
        </p:nvSpPr>
        <p:spPr/>
        <p:txBody>
          <a:bodyPr/>
          <a:lstStyle/>
          <a:p>
            <a:fld id="{1DEB2052-7CD9-1847-B8EE-CE806974BB12}" type="datetimeFigureOut">
              <a:rPr lang="es-ES_tradnl" smtClean="0"/>
              <a:t>10/7/21</a:t>
            </a:fld>
            <a:endParaRPr lang="es-ES_tradnl"/>
          </a:p>
        </p:txBody>
      </p:sp>
      <p:sp>
        <p:nvSpPr>
          <p:cNvPr id="6" name="Marcador de pie de página 5"/>
          <p:cNvSpPr>
            <a:spLocks noGrp="1"/>
          </p:cNvSpPr>
          <p:nvPr>
            <p:ph type="ftr" sz="quarter" idx="11"/>
          </p:nvPr>
        </p:nvSpPr>
        <p:spPr/>
        <p:txBody>
          <a:bodyPr/>
          <a:lstStyle/>
          <a:p>
            <a:endParaRPr lang="es-ES_tradnl"/>
          </a:p>
        </p:txBody>
      </p:sp>
      <p:sp>
        <p:nvSpPr>
          <p:cNvPr id="7" name="Marcador de número de diapositiva 6"/>
          <p:cNvSpPr>
            <a:spLocks noGrp="1"/>
          </p:cNvSpPr>
          <p:nvPr>
            <p:ph type="sldNum" sz="quarter" idx="12"/>
          </p:nvPr>
        </p:nvSpPr>
        <p:spPr/>
        <p:txBody>
          <a:bodyPr/>
          <a:lstStyle/>
          <a:p>
            <a:fld id="{74C4E1BA-3D50-C14F-89FC-C675DC3359E9}" type="slidenum">
              <a:rPr lang="es-ES_tradnl" smtClean="0"/>
              <a:t>‹Nr.›</a:t>
            </a:fld>
            <a:endParaRPr lang="es-ES_tradnl"/>
          </a:p>
        </p:txBody>
      </p:sp>
    </p:spTree>
    <p:extLst>
      <p:ext uri="{BB962C8B-B14F-4D97-AF65-F5344CB8AC3E}">
        <p14:creationId xmlns:p14="http://schemas.microsoft.com/office/powerpoint/2010/main" val="60630477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_tradnl" smtClean="0"/>
              <a:t>Haga clic para modificar el estilo de título del patrón</a:t>
            </a:r>
            <a:endParaRPr lang="es-ES_tradnl"/>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_tradnl" smtClean="0"/>
              <a:t>Haga clic para modificar los estilos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EB2052-7CD9-1847-B8EE-CE806974BB12}" type="datetimeFigureOut">
              <a:rPr lang="es-ES_tradnl" smtClean="0"/>
              <a:t>10/7/21</a:t>
            </a:fld>
            <a:endParaRPr lang="es-ES_tradnl"/>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C4E1BA-3D50-C14F-89FC-C675DC3359E9}" type="slidenum">
              <a:rPr lang="es-ES_tradnl" smtClean="0"/>
              <a:t>‹Nr.›</a:t>
            </a:fld>
            <a:endParaRPr lang="es-ES_tradnl"/>
          </a:p>
        </p:txBody>
      </p:sp>
    </p:spTree>
    <p:extLst>
      <p:ext uri="{BB962C8B-B14F-4D97-AF65-F5344CB8AC3E}">
        <p14:creationId xmlns:p14="http://schemas.microsoft.com/office/powerpoint/2010/main" val="2464778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 Id="rId3" Type="http://schemas.openxmlformats.org/officeDocument/2006/relationships/image" Target="../media/image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png"/><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1" Type="http://schemas.openxmlformats.org/officeDocument/2006/relationships/image" Target="../media/image20.png"/><Relationship Id="rId12" Type="http://schemas.openxmlformats.org/officeDocument/2006/relationships/image" Target="../media/image21.jpeg"/><Relationship Id="rId13" Type="http://schemas.openxmlformats.org/officeDocument/2006/relationships/image" Target="../media/image22.jpg"/><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jpg"/><Relationship Id="rId7" Type="http://schemas.openxmlformats.org/officeDocument/2006/relationships/image" Target="../media/image16.tiff"/><Relationship Id="rId8" Type="http://schemas.openxmlformats.org/officeDocument/2006/relationships/image" Target="../media/image17.tiff"/><Relationship Id="rId9" Type="http://schemas.openxmlformats.org/officeDocument/2006/relationships/image" Target="../media/image18.tiff"/><Relationship Id="rId10"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_tradnl"/>
          </a:p>
        </p:txBody>
      </p:sp>
      <p:sp>
        <p:nvSpPr>
          <p:cNvPr id="3" name="Marcador de contenido 2"/>
          <p:cNvSpPr>
            <a:spLocks noGrp="1"/>
          </p:cNvSpPr>
          <p:nvPr>
            <p:ph idx="1"/>
          </p:nvPr>
        </p:nvSpPr>
        <p:spPr>
          <a:xfrm>
            <a:off x="838200" y="1690687"/>
            <a:ext cx="10515600" cy="4486275"/>
          </a:xfrm>
        </p:spPr>
        <p:txBody>
          <a:bodyPr>
            <a:normAutofit fontScale="85000" lnSpcReduction="20000"/>
          </a:bodyPr>
          <a:lstStyle/>
          <a:p>
            <a:pPr marL="0" indent="0" algn="ctr">
              <a:buNone/>
            </a:pPr>
            <a:r>
              <a:rPr lang="es-ES_tradnl" sz="3000" b="1" dirty="0" smtClean="0">
                <a:latin typeface="Times New Roman" charset="0"/>
                <a:ea typeface="Times New Roman" charset="0"/>
                <a:cs typeface="Times New Roman" charset="0"/>
              </a:rPr>
              <a:t>Experiencias del Sur sobre </a:t>
            </a:r>
          </a:p>
          <a:p>
            <a:pPr marL="0" indent="0" algn="ctr">
              <a:buNone/>
            </a:pPr>
            <a:r>
              <a:rPr lang="es-ES_tradnl" sz="3000" b="1" dirty="0" smtClean="0">
                <a:latin typeface="Times New Roman" charset="0"/>
                <a:ea typeface="Times New Roman" charset="0"/>
                <a:cs typeface="Times New Roman" charset="0"/>
              </a:rPr>
              <a:t>el derecho a la participación política de las mujeres indígenas</a:t>
            </a:r>
          </a:p>
          <a:p>
            <a:pPr marL="0" indent="0" algn="ctr">
              <a:buNone/>
            </a:pPr>
            <a:r>
              <a:rPr lang="es-ES_tradnl" sz="3000" b="1" dirty="0" smtClean="0">
                <a:latin typeface="Times New Roman" charset="0"/>
                <a:ea typeface="Times New Roman" charset="0"/>
                <a:cs typeface="Times New Roman" charset="0"/>
              </a:rPr>
              <a:t> y las violencias vividas en razón de género</a:t>
            </a:r>
          </a:p>
          <a:p>
            <a:pPr algn="ctr"/>
            <a:endParaRPr lang="es-ES_tradnl" sz="3000" b="1" dirty="0">
              <a:latin typeface="Times New Roman" charset="0"/>
              <a:ea typeface="Times New Roman" charset="0"/>
              <a:cs typeface="Times New Roman" charset="0"/>
            </a:endParaRPr>
          </a:p>
          <a:p>
            <a:pPr algn="ctr"/>
            <a:endParaRPr lang="es-ES_tradnl" sz="3000" b="1" dirty="0" smtClean="0">
              <a:latin typeface="Times New Roman" charset="0"/>
              <a:ea typeface="Times New Roman" charset="0"/>
              <a:cs typeface="Times New Roman" charset="0"/>
            </a:endParaRPr>
          </a:p>
          <a:p>
            <a:pPr marL="0" indent="0" algn="ctr">
              <a:buNone/>
            </a:pPr>
            <a:r>
              <a:rPr lang="es-ES_tradnl" dirty="0" smtClean="0">
                <a:latin typeface="Times New Roman" charset="0"/>
                <a:ea typeface="Times New Roman" charset="0"/>
                <a:cs typeface="Times New Roman" charset="0"/>
              </a:rPr>
              <a:t>Instituto Estatal Electoral y de participación ciudadana </a:t>
            </a:r>
          </a:p>
          <a:p>
            <a:pPr marL="0" indent="0" algn="ctr">
              <a:buNone/>
            </a:pPr>
            <a:r>
              <a:rPr lang="es-ES_tradnl" dirty="0" smtClean="0">
                <a:latin typeface="Times New Roman" charset="0"/>
                <a:ea typeface="Times New Roman" charset="0"/>
                <a:cs typeface="Times New Roman" charset="0"/>
              </a:rPr>
              <a:t>de Oaxaca, México</a:t>
            </a:r>
            <a:endParaRPr lang="es-ES_tradnl" dirty="0">
              <a:latin typeface="Times New Roman" charset="0"/>
              <a:ea typeface="Times New Roman" charset="0"/>
              <a:cs typeface="Times New Roman" charset="0"/>
            </a:endParaRPr>
          </a:p>
          <a:p>
            <a:pPr marL="0" indent="0" algn="ctr">
              <a:buNone/>
            </a:pPr>
            <a:endParaRPr lang="es-ES_tradnl" dirty="0" smtClean="0">
              <a:latin typeface="Times New Roman" charset="0"/>
              <a:ea typeface="Times New Roman" charset="0"/>
              <a:cs typeface="Times New Roman" charset="0"/>
            </a:endParaRPr>
          </a:p>
          <a:p>
            <a:pPr marL="0" indent="0" algn="r">
              <a:buNone/>
            </a:pPr>
            <a:r>
              <a:rPr lang="es-ES_tradnl" dirty="0" smtClean="0">
                <a:latin typeface="Times New Roman" charset="0"/>
                <a:ea typeface="Times New Roman" charset="0"/>
                <a:cs typeface="Times New Roman" charset="0"/>
              </a:rPr>
              <a:t>Otilia Lux</a:t>
            </a:r>
          </a:p>
          <a:p>
            <a:pPr marL="0" indent="0" algn="r">
              <a:buNone/>
            </a:pPr>
            <a:r>
              <a:rPr lang="es-ES_tradnl" dirty="0" err="1" smtClean="0">
                <a:latin typeface="Times New Roman" charset="0"/>
                <a:ea typeface="Times New Roman" charset="0"/>
                <a:cs typeface="Times New Roman" charset="0"/>
              </a:rPr>
              <a:t>Wukub</a:t>
            </a:r>
            <a:r>
              <a:rPr lang="es-ES_tradnl" dirty="0" smtClean="0">
                <a:latin typeface="Times New Roman" charset="0"/>
                <a:ea typeface="Times New Roman" charset="0"/>
                <a:cs typeface="Times New Roman" charset="0"/>
              </a:rPr>
              <a:t> I´Q</a:t>
            </a:r>
          </a:p>
          <a:p>
            <a:pPr marL="0" indent="0" algn="r">
              <a:buNone/>
            </a:pPr>
            <a:r>
              <a:rPr lang="es-ES_tradnl" dirty="0" smtClean="0">
                <a:latin typeface="Times New Roman" charset="0"/>
                <a:ea typeface="Times New Roman" charset="0"/>
                <a:cs typeface="Times New Roman" charset="0"/>
              </a:rPr>
              <a:t>9 de julio 2021</a:t>
            </a:r>
            <a:endParaRPr lang="es-ES_tradnl" dirty="0">
              <a:latin typeface="Times New Roman" charset="0"/>
              <a:ea typeface="Times New Roman" charset="0"/>
              <a:cs typeface="Times New Roman" charset="0"/>
            </a:endParaRPr>
          </a:p>
        </p:txBody>
      </p:sp>
    </p:spTree>
    <p:extLst>
      <p:ext uri="{BB962C8B-B14F-4D97-AF65-F5344CB8AC3E}">
        <p14:creationId xmlns:p14="http://schemas.microsoft.com/office/powerpoint/2010/main" val="10699136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Lucho\Documents\ALAS\ALAS\Fotos 8\IMG03520-20120205-154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4825" y="188914"/>
            <a:ext cx="864235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5 CuadroTexto"/>
          <p:cNvSpPr txBox="1">
            <a:spLocks noChangeArrowheads="1"/>
          </p:cNvSpPr>
          <p:nvPr/>
        </p:nvSpPr>
        <p:spPr bwMode="auto">
          <a:xfrm>
            <a:off x="1903614" y="4410814"/>
            <a:ext cx="7489825" cy="2123658"/>
          </a:xfrm>
          <a:prstGeom prst="rect">
            <a:avLst/>
          </a:prstGeom>
          <a:noFill/>
          <a:ln w="9525">
            <a:noFill/>
            <a:miter lim="800000"/>
            <a:headEnd/>
            <a:tailEnd/>
          </a:ln>
        </p:spPr>
        <p:txBody>
          <a:bodyPr>
            <a:spAutoFit/>
          </a:bodyPr>
          <a:lstStyle/>
          <a:p>
            <a:pPr eaLnBrk="1" hangingPunct="1">
              <a:defRPr/>
            </a:pPr>
            <a:r>
              <a:rPr lang="es-GT" sz="4400" b="1" dirty="0">
                <a:solidFill>
                  <a:schemeClr val="bg1"/>
                </a:solidFill>
                <a:effectLst>
                  <a:outerShdw blurRad="38100" dist="38100" dir="2700000" algn="tl">
                    <a:srgbClr val="000000">
                      <a:alpha val="43137"/>
                    </a:srgbClr>
                  </a:outerShdw>
                </a:effectLst>
                <a:latin typeface="Candara" pitchFamily="34" charset="0"/>
              </a:rPr>
              <a:t>Por las presentes y </a:t>
            </a:r>
          </a:p>
          <a:p>
            <a:pPr algn="r" eaLnBrk="1" hangingPunct="1">
              <a:defRPr/>
            </a:pPr>
            <a:r>
              <a:rPr lang="es-GT" sz="4400" b="1" dirty="0">
                <a:solidFill>
                  <a:schemeClr val="bg1"/>
                </a:solidFill>
                <a:effectLst>
                  <a:outerShdw blurRad="38100" dist="38100" dir="2700000" algn="tl">
                    <a:srgbClr val="000000">
                      <a:alpha val="43137"/>
                    </a:srgbClr>
                  </a:outerShdw>
                </a:effectLst>
                <a:latin typeface="Candara" pitchFamily="34" charset="0"/>
              </a:rPr>
              <a:t>nuevas generaciones… IGUALDAD SUSTANTIVA</a:t>
            </a:r>
          </a:p>
        </p:txBody>
      </p:sp>
    </p:spTree>
    <p:extLst>
      <p:ext uri="{BB962C8B-B14F-4D97-AF65-F5344CB8AC3E}">
        <p14:creationId xmlns:p14="http://schemas.microsoft.com/office/powerpoint/2010/main" val="17164102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a:t>
            </a:r>
            <a:r>
              <a:rPr lang="en-US" sz="4000" dirty="0" err="1">
                <a:latin typeface="Times New Roman"/>
                <a:cs typeface="Times New Roman"/>
              </a:rPr>
              <a:t>Cuál</a:t>
            </a:r>
            <a:r>
              <a:rPr lang="en-US" sz="4000" dirty="0">
                <a:latin typeface="Times New Roman"/>
                <a:cs typeface="Times New Roman"/>
              </a:rPr>
              <a:t> </a:t>
            </a:r>
            <a:r>
              <a:rPr lang="en-US" sz="4000" dirty="0" err="1">
                <a:latin typeface="Times New Roman"/>
                <a:cs typeface="Times New Roman"/>
              </a:rPr>
              <a:t>es</a:t>
            </a:r>
            <a:r>
              <a:rPr lang="en-US" sz="4000" dirty="0">
                <a:latin typeface="Times New Roman"/>
                <a:cs typeface="Times New Roman"/>
              </a:rPr>
              <a:t> la </a:t>
            </a:r>
            <a:r>
              <a:rPr lang="en-US" sz="4000" dirty="0" err="1">
                <a:latin typeface="Times New Roman"/>
                <a:cs typeface="Times New Roman"/>
              </a:rPr>
              <a:t>participación</a:t>
            </a:r>
            <a:r>
              <a:rPr lang="en-US" sz="4000" dirty="0">
                <a:latin typeface="Times New Roman"/>
                <a:cs typeface="Times New Roman"/>
              </a:rPr>
              <a:t> </a:t>
            </a:r>
            <a:r>
              <a:rPr lang="en-US" sz="4000" dirty="0" err="1">
                <a:latin typeface="Times New Roman"/>
                <a:cs typeface="Times New Roman"/>
              </a:rPr>
              <a:t>política</a:t>
            </a:r>
            <a:r>
              <a:rPr lang="en-US" sz="4000" dirty="0">
                <a:latin typeface="Times New Roman"/>
                <a:cs typeface="Times New Roman"/>
              </a:rPr>
              <a:t> de  </a:t>
            </a:r>
            <a:r>
              <a:rPr lang="en-US" sz="4000" dirty="0" err="1">
                <a:latin typeface="Times New Roman"/>
                <a:cs typeface="Times New Roman"/>
              </a:rPr>
              <a:t>las</a:t>
            </a:r>
            <a:r>
              <a:rPr lang="en-US" sz="4000" dirty="0">
                <a:latin typeface="Times New Roman"/>
                <a:cs typeface="Times New Roman"/>
              </a:rPr>
              <a:t> </a:t>
            </a:r>
            <a:r>
              <a:rPr lang="en-US" sz="4000" dirty="0" err="1">
                <a:latin typeface="Times New Roman"/>
                <a:cs typeface="Times New Roman"/>
              </a:rPr>
              <a:t>mujeres</a:t>
            </a:r>
            <a:r>
              <a:rPr lang="en-US" sz="4000" dirty="0">
                <a:latin typeface="Times New Roman"/>
                <a:cs typeface="Times New Roman"/>
              </a:rPr>
              <a:t> </a:t>
            </a:r>
            <a:r>
              <a:rPr lang="en-US" sz="4000" dirty="0" err="1">
                <a:latin typeface="Times New Roman"/>
                <a:cs typeface="Times New Roman"/>
              </a:rPr>
              <a:t>indígenas</a:t>
            </a:r>
            <a:r>
              <a:rPr lang="en-US" sz="4000" dirty="0">
                <a:latin typeface="Times New Roman"/>
                <a:cs typeface="Times New Roman"/>
              </a:rPr>
              <a:t>?</a:t>
            </a:r>
          </a:p>
        </p:txBody>
      </p:sp>
      <p:sp>
        <p:nvSpPr>
          <p:cNvPr id="3" name="Content Placeholder 2"/>
          <p:cNvSpPr>
            <a:spLocks noGrp="1"/>
          </p:cNvSpPr>
          <p:nvPr>
            <p:ph idx="1"/>
          </p:nvPr>
        </p:nvSpPr>
        <p:spPr/>
        <p:txBody>
          <a:bodyPr>
            <a:normAutofit fontScale="92500" lnSpcReduction="20000"/>
          </a:bodyPr>
          <a:lstStyle/>
          <a:p>
            <a:r>
              <a:rPr lang="en-US" dirty="0" err="1" smtClean="0">
                <a:latin typeface="Times New Roman"/>
                <a:cs typeface="Times New Roman"/>
              </a:rPr>
              <a:t>Participan</a:t>
            </a:r>
            <a:r>
              <a:rPr lang="en-US" dirty="0" smtClean="0">
                <a:latin typeface="Times New Roman"/>
                <a:cs typeface="Times New Roman"/>
              </a:rPr>
              <a:t> en </a:t>
            </a:r>
            <a:r>
              <a:rPr lang="en-US" dirty="0" err="1" smtClean="0">
                <a:latin typeface="Times New Roman"/>
                <a:cs typeface="Times New Roman"/>
              </a:rPr>
              <a:t>organizaciones</a:t>
            </a:r>
            <a:r>
              <a:rPr lang="en-US" dirty="0" smtClean="0">
                <a:latin typeface="Times New Roman"/>
                <a:cs typeface="Times New Roman"/>
              </a:rPr>
              <a:t> locales </a:t>
            </a:r>
            <a:r>
              <a:rPr lang="en-US" dirty="0" err="1" smtClean="0">
                <a:latin typeface="Times New Roman"/>
                <a:cs typeface="Times New Roman"/>
              </a:rPr>
              <a:t>por</a:t>
            </a:r>
            <a:r>
              <a:rPr lang="en-US" dirty="0" smtClean="0">
                <a:latin typeface="Times New Roman"/>
                <a:cs typeface="Times New Roman"/>
              </a:rPr>
              <a:t> la </a:t>
            </a:r>
            <a:r>
              <a:rPr lang="en-US" dirty="0" err="1" smtClean="0">
                <a:latin typeface="Times New Roman"/>
                <a:cs typeface="Times New Roman"/>
              </a:rPr>
              <a:t>defensa</a:t>
            </a:r>
            <a:r>
              <a:rPr lang="en-US" dirty="0" smtClean="0">
                <a:latin typeface="Times New Roman"/>
                <a:cs typeface="Times New Roman"/>
              </a:rPr>
              <a:t> de la Tierra, el </a:t>
            </a:r>
            <a:r>
              <a:rPr lang="en-US" dirty="0" err="1" smtClean="0">
                <a:latin typeface="Times New Roman"/>
                <a:cs typeface="Times New Roman"/>
              </a:rPr>
              <a:t>Territorio</a:t>
            </a:r>
            <a:r>
              <a:rPr lang="en-US" dirty="0" smtClean="0">
                <a:latin typeface="Times New Roman"/>
                <a:cs typeface="Times New Roman"/>
              </a:rPr>
              <a:t> y los </a:t>
            </a:r>
            <a:r>
              <a:rPr lang="en-US" dirty="0" err="1" smtClean="0">
                <a:latin typeface="Times New Roman"/>
                <a:cs typeface="Times New Roman"/>
              </a:rPr>
              <a:t>Recursos</a:t>
            </a:r>
            <a:r>
              <a:rPr lang="en-US" dirty="0" smtClean="0">
                <a:latin typeface="Times New Roman"/>
                <a:cs typeface="Times New Roman"/>
              </a:rPr>
              <a:t> o </a:t>
            </a:r>
            <a:r>
              <a:rPr lang="en-US" dirty="0" err="1" smtClean="0">
                <a:latin typeface="Times New Roman"/>
                <a:cs typeface="Times New Roman"/>
              </a:rPr>
              <a:t>bienes</a:t>
            </a:r>
            <a:r>
              <a:rPr lang="en-US" dirty="0" smtClean="0">
                <a:latin typeface="Times New Roman"/>
                <a:cs typeface="Times New Roman"/>
              </a:rPr>
              <a:t> </a:t>
            </a:r>
            <a:r>
              <a:rPr lang="en-US" dirty="0" err="1" smtClean="0">
                <a:latin typeface="Times New Roman"/>
                <a:cs typeface="Times New Roman"/>
              </a:rPr>
              <a:t>naturales</a:t>
            </a:r>
            <a:endParaRPr lang="en-US" dirty="0" smtClean="0">
              <a:latin typeface="Times New Roman"/>
              <a:cs typeface="Times New Roman"/>
            </a:endParaRPr>
          </a:p>
          <a:p>
            <a:r>
              <a:rPr lang="en-US" dirty="0" smtClean="0">
                <a:latin typeface="Times New Roman"/>
                <a:cs typeface="Times New Roman"/>
              </a:rPr>
              <a:t>En los </a:t>
            </a:r>
            <a:r>
              <a:rPr lang="en-US" dirty="0" err="1" smtClean="0">
                <a:latin typeface="Times New Roman"/>
                <a:cs typeface="Times New Roman"/>
              </a:rPr>
              <a:t>movimientos</a:t>
            </a:r>
            <a:r>
              <a:rPr lang="en-US" dirty="0" smtClean="0">
                <a:latin typeface="Times New Roman"/>
                <a:cs typeface="Times New Roman"/>
              </a:rPr>
              <a:t> </a:t>
            </a:r>
            <a:r>
              <a:rPr lang="en-US" dirty="0" err="1" smtClean="0">
                <a:latin typeface="Times New Roman"/>
                <a:cs typeface="Times New Roman"/>
              </a:rPr>
              <a:t>sociales</a:t>
            </a:r>
            <a:endParaRPr lang="en-US" dirty="0" smtClean="0">
              <a:latin typeface="Times New Roman"/>
              <a:cs typeface="Times New Roman"/>
            </a:endParaRPr>
          </a:p>
          <a:p>
            <a:r>
              <a:rPr lang="en-US" dirty="0" smtClean="0">
                <a:latin typeface="Times New Roman"/>
                <a:cs typeface="Times New Roman"/>
              </a:rPr>
              <a:t>En </a:t>
            </a:r>
            <a:r>
              <a:rPr lang="en-US" dirty="0" err="1" smtClean="0">
                <a:latin typeface="Times New Roman"/>
                <a:cs typeface="Times New Roman"/>
              </a:rPr>
              <a:t>las</a:t>
            </a:r>
            <a:r>
              <a:rPr lang="en-US" dirty="0" smtClean="0">
                <a:latin typeface="Times New Roman"/>
                <a:cs typeface="Times New Roman"/>
              </a:rPr>
              <a:t> </a:t>
            </a:r>
            <a:r>
              <a:rPr lang="en-US" dirty="0" err="1" smtClean="0">
                <a:latin typeface="Times New Roman"/>
                <a:cs typeface="Times New Roman"/>
              </a:rPr>
              <a:t>resistencias</a:t>
            </a:r>
            <a:r>
              <a:rPr lang="en-US" dirty="0" smtClean="0">
                <a:latin typeface="Times New Roman"/>
                <a:cs typeface="Times New Roman"/>
              </a:rPr>
              <a:t> a </a:t>
            </a:r>
            <a:r>
              <a:rPr lang="en-US" dirty="0" err="1" smtClean="0">
                <a:latin typeface="Times New Roman"/>
                <a:cs typeface="Times New Roman"/>
              </a:rPr>
              <a:t>dictaduras</a:t>
            </a:r>
            <a:r>
              <a:rPr lang="en-US" dirty="0" smtClean="0">
                <a:latin typeface="Times New Roman"/>
                <a:cs typeface="Times New Roman"/>
              </a:rPr>
              <a:t> y </a:t>
            </a:r>
            <a:r>
              <a:rPr lang="en-US" dirty="0" err="1" smtClean="0">
                <a:latin typeface="Times New Roman"/>
                <a:cs typeface="Times New Roman"/>
              </a:rPr>
              <a:t>por</a:t>
            </a:r>
            <a:r>
              <a:rPr lang="en-US" dirty="0" smtClean="0">
                <a:latin typeface="Times New Roman"/>
                <a:cs typeface="Times New Roman"/>
              </a:rPr>
              <a:t> la </a:t>
            </a:r>
            <a:r>
              <a:rPr lang="en-US" dirty="0" err="1" smtClean="0">
                <a:latin typeface="Times New Roman"/>
                <a:cs typeface="Times New Roman"/>
              </a:rPr>
              <a:t>paz</a:t>
            </a:r>
            <a:r>
              <a:rPr lang="en-US" dirty="0" smtClean="0">
                <a:latin typeface="Times New Roman"/>
                <a:cs typeface="Times New Roman"/>
              </a:rPr>
              <a:t>. </a:t>
            </a:r>
            <a:r>
              <a:rPr lang="en-US" dirty="0" err="1" smtClean="0">
                <a:latin typeface="Times New Roman"/>
                <a:cs typeface="Times New Roman"/>
              </a:rPr>
              <a:t>Llevar</a:t>
            </a:r>
            <a:r>
              <a:rPr lang="en-US" dirty="0" smtClean="0">
                <a:latin typeface="Times New Roman"/>
                <a:cs typeface="Times New Roman"/>
              </a:rPr>
              <a:t> a </a:t>
            </a:r>
            <a:r>
              <a:rPr lang="en-US" dirty="0" err="1" smtClean="0">
                <a:latin typeface="Times New Roman"/>
                <a:cs typeface="Times New Roman"/>
              </a:rPr>
              <a:t>juicio</a:t>
            </a:r>
            <a:r>
              <a:rPr lang="en-US" dirty="0" smtClean="0">
                <a:latin typeface="Times New Roman"/>
                <a:cs typeface="Times New Roman"/>
              </a:rPr>
              <a:t> </a:t>
            </a:r>
            <a:r>
              <a:rPr lang="en-US" dirty="0" err="1" smtClean="0">
                <a:latin typeface="Times New Roman"/>
                <a:cs typeface="Times New Roman"/>
              </a:rPr>
              <a:t>generales</a:t>
            </a:r>
            <a:r>
              <a:rPr lang="en-US" dirty="0" smtClean="0">
                <a:latin typeface="Times New Roman"/>
                <a:cs typeface="Times New Roman"/>
              </a:rPr>
              <a:t> del </a:t>
            </a:r>
            <a:r>
              <a:rPr lang="en-US" dirty="0" err="1" smtClean="0">
                <a:latin typeface="Times New Roman"/>
                <a:cs typeface="Times New Roman"/>
              </a:rPr>
              <a:t>Ejército</a:t>
            </a:r>
            <a:r>
              <a:rPr lang="en-US" dirty="0" smtClean="0">
                <a:latin typeface="Times New Roman"/>
                <a:cs typeface="Times New Roman"/>
              </a:rPr>
              <a:t>.</a:t>
            </a:r>
          </a:p>
          <a:p>
            <a:r>
              <a:rPr lang="en-US" dirty="0" smtClean="0">
                <a:latin typeface="Times New Roman"/>
                <a:cs typeface="Times New Roman"/>
              </a:rPr>
              <a:t>En la </a:t>
            </a:r>
            <a:r>
              <a:rPr lang="en-US" dirty="0" err="1" smtClean="0">
                <a:latin typeface="Times New Roman"/>
                <a:cs typeface="Times New Roman"/>
              </a:rPr>
              <a:t>ratificación</a:t>
            </a:r>
            <a:r>
              <a:rPr lang="en-US" dirty="0" smtClean="0">
                <a:latin typeface="Times New Roman"/>
                <a:cs typeface="Times New Roman"/>
              </a:rPr>
              <a:t> del </a:t>
            </a:r>
            <a:r>
              <a:rPr lang="en-US" dirty="0" err="1" smtClean="0">
                <a:latin typeface="Times New Roman"/>
                <a:cs typeface="Times New Roman"/>
              </a:rPr>
              <a:t>Convenio</a:t>
            </a:r>
            <a:r>
              <a:rPr lang="en-US" dirty="0" smtClean="0">
                <a:latin typeface="Times New Roman"/>
                <a:cs typeface="Times New Roman"/>
              </a:rPr>
              <a:t> 169 de la OIT. </a:t>
            </a:r>
            <a:r>
              <a:rPr lang="en-US" dirty="0" err="1" smtClean="0">
                <a:latin typeface="Times New Roman"/>
                <a:cs typeface="Times New Roman"/>
              </a:rPr>
              <a:t>Acuerdos</a:t>
            </a:r>
            <a:r>
              <a:rPr lang="en-US" dirty="0" smtClean="0">
                <a:latin typeface="Times New Roman"/>
                <a:cs typeface="Times New Roman"/>
              </a:rPr>
              <a:t> Paz.  </a:t>
            </a:r>
            <a:r>
              <a:rPr lang="en-US" dirty="0" err="1" smtClean="0">
                <a:latin typeface="Times New Roman"/>
                <a:cs typeface="Times New Roman"/>
              </a:rPr>
              <a:t>Propuestas</a:t>
            </a:r>
            <a:r>
              <a:rPr lang="en-US" dirty="0" smtClean="0">
                <a:latin typeface="Times New Roman"/>
                <a:cs typeface="Times New Roman"/>
              </a:rPr>
              <a:t> de </a:t>
            </a:r>
            <a:r>
              <a:rPr lang="en-US" dirty="0" err="1" smtClean="0">
                <a:latin typeface="Times New Roman"/>
                <a:cs typeface="Times New Roman"/>
              </a:rPr>
              <a:t>recomendación</a:t>
            </a:r>
            <a:r>
              <a:rPr lang="en-US" dirty="0" smtClean="0">
                <a:latin typeface="Times New Roman"/>
                <a:cs typeface="Times New Roman"/>
              </a:rPr>
              <a:t> </a:t>
            </a:r>
            <a:r>
              <a:rPr lang="en-US" dirty="0" err="1" smtClean="0">
                <a:latin typeface="Times New Roman"/>
                <a:cs typeface="Times New Roman"/>
              </a:rPr>
              <a:t>para</a:t>
            </a:r>
            <a:r>
              <a:rPr lang="en-US" dirty="0" smtClean="0">
                <a:latin typeface="Times New Roman"/>
                <a:cs typeface="Times New Roman"/>
              </a:rPr>
              <a:t> el </a:t>
            </a:r>
            <a:r>
              <a:rPr lang="en-US" dirty="0" err="1" smtClean="0">
                <a:latin typeface="Times New Roman"/>
                <a:cs typeface="Times New Roman"/>
              </a:rPr>
              <a:t>Comité</a:t>
            </a:r>
            <a:r>
              <a:rPr lang="en-US" dirty="0" smtClean="0">
                <a:latin typeface="Times New Roman"/>
                <a:cs typeface="Times New Roman"/>
              </a:rPr>
              <a:t>  CEDAW. </a:t>
            </a:r>
            <a:r>
              <a:rPr lang="en-US" dirty="0" err="1" smtClean="0">
                <a:latin typeface="Times New Roman"/>
                <a:cs typeface="Times New Roman"/>
              </a:rPr>
              <a:t>Amparistas</a:t>
            </a:r>
            <a:r>
              <a:rPr lang="en-US" dirty="0" smtClean="0">
                <a:latin typeface="Times New Roman"/>
                <a:cs typeface="Times New Roman"/>
              </a:rPr>
              <a:t>, </a:t>
            </a:r>
            <a:r>
              <a:rPr lang="en-US" dirty="0" err="1" smtClean="0">
                <a:latin typeface="Times New Roman"/>
                <a:cs typeface="Times New Roman"/>
              </a:rPr>
              <a:t>protocolos</a:t>
            </a:r>
            <a:r>
              <a:rPr lang="en-US" dirty="0" smtClean="0">
                <a:latin typeface="Times New Roman"/>
                <a:cs typeface="Times New Roman"/>
              </a:rPr>
              <a:t> </a:t>
            </a:r>
            <a:r>
              <a:rPr lang="en-US" dirty="0" err="1" smtClean="0">
                <a:latin typeface="Times New Roman"/>
                <a:cs typeface="Times New Roman"/>
              </a:rPr>
              <a:t>para</a:t>
            </a:r>
            <a:r>
              <a:rPr lang="en-US" dirty="0" smtClean="0">
                <a:latin typeface="Times New Roman"/>
                <a:cs typeface="Times New Roman"/>
              </a:rPr>
              <a:t> el </a:t>
            </a:r>
            <a:r>
              <a:rPr lang="en-US" dirty="0" err="1" smtClean="0">
                <a:latin typeface="Times New Roman"/>
                <a:cs typeface="Times New Roman"/>
              </a:rPr>
              <a:t>acceso</a:t>
            </a:r>
            <a:r>
              <a:rPr lang="en-US" dirty="0" smtClean="0">
                <a:latin typeface="Times New Roman"/>
                <a:cs typeface="Times New Roman"/>
              </a:rPr>
              <a:t> a la </a:t>
            </a:r>
            <a:r>
              <a:rPr lang="en-US" dirty="0" err="1" smtClean="0">
                <a:latin typeface="Times New Roman"/>
                <a:cs typeface="Times New Roman"/>
              </a:rPr>
              <a:t>justicia</a:t>
            </a:r>
            <a:r>
              <a:rPr lang="en-US" dirty="0" smtClean="0">
                <a:latin typeface="Times New Roman"/>
                <a:cs typeface="Times New Roman"/>
              </a:rPr>
              <a:t> de </a:t>
            </a:r>
            <a:r>
              <a:rPr lang="en-US" dirty="0" err="1" smtClean="0">
                <a:latin typeface="Times New Roman"/>
                <a:cs typeface="Times New Roman"/>
              </a:rPr>
              <a:t>mujeres</a:t>
            </a:r>
            <a:r>
              <a:rPr lang="en-US" dirty="0" smtClean="0">
                <a:latin typeface="Times New Roman"/>
                <a:cs typeface="Times New Roman"/>
              </a:rPr>
              <a:t> </a:t>
            </a:r>
            <a:r>
              <a:rPr lang="en-US" dirty="0" err="1" smtClean="0">
                <a:latin typeface="Times New Roman"/>
                <a:cs typeface="Times New Roman"/>
              </a:rPr>
              <a:t>indígenas</a:t>
            </a:r>
            <a:r>
              <a:rPr lang="en-US" dirty="0" smtClean="0">
                <a:latin typeface="Times New Roman"/>
                <a:cs typeface="Times New Roman"/>
              </a:rPr>
              <a:t> en el MP</a:t>
            </a:r>
          </a:p>
          <a:p>
            <a:r>
              <a:rPr lang="en-US" dirty="0" smtClean="0">
                <a:latin typeface="Times New Roman"/>
                <a:cs typeface="Times New Roman"/>
              </a:rPr>
              <a:t>En agendas </a:t>
            </a:r>
            <a:r>
              <a:rPr lang="en-US" dirty="0" err="1" smtClean="0">
                <a:latin typeface="Times New Roman"/>
                <a:cs typeface="Times New Roman"/>
              </a:rPr>
              <a:t>nacionales</a:t>
            </a:r>
            <a:r>
              <a:rPr lang="en-US" dirty="0" smtClean="0">
                <a:latin typeface="Times New Roman"/>
                <a:cs typeface="Times New Roman"/>
              </a:rPr>
              <a:t> y </a:t>
            </a:r>
            <a:r>
              <a:rPr lang="en-US" dirty="0" err="1" smtClean="0">
                <a:latin typeface="Times New Roman"/>
                <a:cs typeface="Times New Roman"/>
              </a:rPr>
              <a:t>políticas</a:t>
            </a:r>
            <a:r>
              <a:rPr lang="en-US" dirty="0" smtClean="0">
                <a:latin typeface="Times New Roman"/>
                <a:cs typeface="Times New Roman"/>
              </a:rPr>
              <a:t> </a:t>
            </a:r>
            <a:r>
              <a:rPr lang="en-US" dirty="0" err="1" smtClean="0">
                <a:latin typeface="Times New Roman"/>
                <a:cs typeface="Times New Roman"/>
              </a:rPr>
              <a:t>públicas</a:t>
            </a:r>
            <a:endParaRPr lang="en-US" dirty="0" smtClean="0">
              <a:latin typeface="Times New Roman"/>
              <a:cs typeface="Times New Roman"/>
            </a:endParaRPr>
          </a:p>
          <a:p>
            <a:r>
              <a:rPr lang="en-US" dirty="0" err="1" smtClean="0">
                <a:latin typeface="Times New Roman"/>
                <a:cs typeface="Times New Roman"/>
              </a:rPr>
              <a:t>En</a:t>
            </a:r>
            <a:r>
              <a:rPr lang="en-US" dirty="0" smtClean="0">
                <a:latin typeface="Times New Roman"/>
                <a:cs typeface="Times New Roman"/>
              </a:rPr>
              <a:t> las </a:t>
            </a:r>
            <a:r>
              <a:rPr lang="en-US" dirty="0" err="1" smtClean="0">
                <a:latin typeface="Times New Roman"/>
                <a:cs typeface="Times New Roman"/>
              </a:rPr>
              <a:t>reformas</a:t>
            </a:r>
            <a:r>
              <a:rPr lang="en-US" dirty="0" smtClean="0">
                <a:latin typeface="Times New Roman"/>
                <a:cs typeface="Times New Roman"/>
              </a:rPr>
              <a:t> de las </a:t>
            </a:r>
            <a:r>
              <a:rPr lang="en-US" dirty="0" err="1" smtClean="0">
                <a:latin typeface="Times New Roman"/>
                <a:cs typeface="Times New Roman"/>
              </a:rPr>
              <a:t>constituciones</a:t>
            </a:r>
            <a:r>
              <a:rPr lang="en-US" dirty="0" smtClean="0">
                <a:latin typeface="Times New Roman"/>
                <a:cs typeface="Times New Roman"/>
              </a:rPr>
              <a:t>, </a:t>
            </a:r>
            <a:r>
              <a:rPr lang="en-US" dirty="0" err="1" smtClean="0">
                <a:latin typeface="Times New Roman"/>
                <a:cs typeface="Times New Roman"/>
              </a:rPr>
              <a:t>en</a:t>
            </a:r>
            <a:r>
              <a:rPr lang="en-US" dirty="0" smtClean="0">
                <a:latin typeface="Times New Roman"/>
                <a:cs typeface="Times New Roman"/>
              </a:rPr>
              <a:t> </a:t>
            </a:r>
            <a:r>
              <a:rPr lang="en-US" dirty="0" err="1" smtClean="0">
                <a:latin typeface="Times New Roman"/>
                <a:cs typeface="Times New Roman"/>
              </a:rPr>
              <a:t>Asambleas</a:t>
            </a:r>
            <a:r>
              <a:rPr lang="en-US" dirty="0" smtClean="0">
                <a:latin typeface="Times New Roman"/>
                <a:cs typeface="Times New Roman"/>
              </a:rPr>
              <a:t> </a:t>
            </a:r>
            <a:r>
              <a:rPr lang="en-US" dirty="0" err="1" smtClean="0">
                <a:latin typeface="Times New Roman"/>
                <a:cs typeface="Times New Roman"/>
              </a:rPr>
              <a:t>Nacionales</a:t>
            </a:r>
            <a:r>
              <a:rPr lang="en-US" dirty="0" smtClean="0">
                <a:latin typeface="Times New Roman"/>
                <a:cs typeface="Times New Roman"/>
              </a:rPr>
              <a:t> </a:t>
            </a:r>
            <a:r>
              <a:rPr lang="en-US" dirty="0" err="1" smtClean="0">
                <a:latin typeface="Times New Roman"/>
                <a:cs typeface="Times New Roman"/>
              </a:rPr>
              <a:t>constituyentes</a:t>
            </a:r>
            <a:r>
              <a:rPr lang="en-US" dirty="0" smtClean="0">
                <a:latin typeface="Times New Roman"/>
                <a:cs typeface="Times New Roman"/>
              </a:rPr>
              <a:t> y </a:t>
            </a:r>
            <a:r>
              <a:rPr lang="en-US" dirty="0" err="1" smtClean="0">
                <a:latin typeface="Times New Roman"/>
                <a:cs typeface="Times New Roman"/>
              </a:rPr>
              <a:t>en</a:t>
            </a:r>
            <a:r>
              <a:rPr lang="en-US" dirty="0" smtClean="0">
                <a:latin typeface="Times New Roman"/>
                <a:cs typeface="Times New Roman"/>
              </a:rPr>
              <a:t> la </a:t>
            </a:r>
            <a:r>
              <a:rPr lang="en-US" dirty="0" err="1" smtClean="0">
                <a:latin typeface="Times New Roman"/>
                <a:cs typeface="Times New Roman"/>
              </a:rPr>
              <a:t>Convención</a:t>
            </a:r>
            <a:r>
              <a:rPr lang="en-US" dirty="0" smtClean="0">
                <a:latin typeface="Times New Roman"/>
                <a:cs typeface="Times New Roman"/>
              </a:rPr>
              <a:t> </a:t>
            </a:r>
            <a:r>
              <a:rPr lang="en-US" dirty="0" err="1" smtClean="0">
                <a:latin typeface="Times New Roman"/>
                <a:cs typeface="Times New Roman"/>
              </a:rPr>
              <a:t>constitucional</a:t>
            </a:r>
            <a:r>
              <a:rPr lang="en-US" dirty="0" smtClean="0">
                <a:latin typeface="Times New Roman"/>
                <a:cs typeface="Times New Roman"/>
              </a:rPr>
              <a:t> (</a:t>
            </a:r>
            <a:r>
              <a:rPr lang="en-US" dirty="0" err="1" smtClean="0">
                <a:latin typeface="Times New Roman"/>
                <a:cs typeface="Times New Roman"/>
              </a:rPr>
              <a:t>algunas</a:t>
            </a:r>
            <a:r>
              <a:rPr lang="en-US" dirty="0" smtClean="0">
                <a:latin typeface="Times New Roman"/>
                <a:cs typeface="Times New Roman"/>
              </a:rPr>
              <a:t> </a:t>
            </a:r>
            <a:r>
              <a:rPr lang="en-US" dirty="0" err="1" smtClean="0">
                <a:latin typeface="Times New Roman"/>
                <a:cs typeface="Times New Roman"/>
              </a:rPr>
              <a:t>presiden</a:t>
            </a:r>
            <a:r>
              <a:rPr lang="en-US" dirty="0">
                <a:latin typeface="Times New Roman"/>
                <a:cs typeface="Times New Roman"/>
              </a:rPr>
              <a:t> </a:t>
            </a:r>
            <a:r>
              <a:rPr lang="en-US" dirty="0" err="1" smtClean="0">
                <a:latin typeface="Times New Roman"/>
                <a:cs typeface="Times New Roman"/>
              </a:rPr>
              <a:t>como</a:t>
            </a:r>
            <a:r>
              <a:rPr lang="en-US" dirty="0" smtClean="0">
                <a:latin typeface="Times New Roman"/>
                <a:cs typeface="Times New Roman"/>
              </a:rPr>
              <a:t> </a:t>
            </a:r>
            <a:r>
              <a:rPr lang="en-US" dirty="0" err="1" smtClean="0">
                <a:latin typeface="Times New Roman"/>
                <a:cs typeface="Times New Roman"/>
              </a:rPr>
              <a:t>los</a:t>
            </a:r>
            <a:r>
              <a:rPr lang="en-US" dirty="0" smtClean="0">
                <a:latin typeface="Times New Roman"/>
                <a:cs typeface="Times New Roman"/>
              </a:rPr>
              <a:t> </a:t>
            </a:r>
            <a:r>
              <a:rPr lang="en-US" dirty="0" err="1" smtClean="0">
                <a:latin typeface="Times New Roman"/>
                <a:cs typeface="Times New Roman"/>
              </a:rPr>
              <a:t>casos</a:t>
            </a:r>
            <a:r>
              <a:rPr lang="en-US" dirty="0" smtClean="0">
                <a:latin typeface="Times New Roman"/>
                <a:cs typeface="Times New Roman"/>
              </a:rPr>
              <a:t> de Bolivia y Chile)</a:t>
            </a:r>
          </a:p>
          <a:p>
            <a:endParaRPr lang="es-ES_tradnl" dirty="0">
              <a:latin typeface="Times New Roman"/>
              <a:cs typeface="Times New Roman"/>
            </a:endParaRPr>
          </a:p>
          <a:p>
            <a:endParaRPr lang="es-ES_tradnl" dirty="0"/>
          </a:p>
          <a:p>
            <a:endParaRPr lang="en-US" dirty="0" smtClean="0"/>
          </a:p>
          <a:p>
            <a:endParaRPr lang="en-US" dirty="0"/>
          </a:p>
        </p:txBody>
      </p:sp>
    </p:spTree>
    <p:extLst>
      <p:ext uri="{BB962C8B-B14F-4D97-AF65-F5344CB8AC3E}">
        <p14:creationId xmlns:p14="http://schemas.microsoft.com/office/powerpoint/2010/main" val="10346852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_tradnl"/>
          </a:p>
        </p:txBody>
      </p:sp>
      <p:pic>
        <p:nvPicPr>
          <p:cNvPr id="4" name="Marcador de contenid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74975" y="1801875"/>
            <a:ext cx="4359410" cy="4351338"/>
          </a:xfrm>
        </p:spPr>
      </p:pic>
      <p:pic>
        <p:nvPicPr>
          <p:cNvPr id="5" name="Imagen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00" y="0"/>
            <a:ext cx="10287000" cy="6858000"/>
          </a:xfrm>
          <a:prstGeom prst="rect">
            <a:avLst/>
          </a:prstGeom>
        </p:spPr>
      </p:pic>
    </p:spTree>
    <p:extLst>
      <p:ext uri="{BB962C8B-B14F-4D97-AF65-F5344CB8AC3E}">
        <p14:creationId xmlns:p14="http://schemas.microsoft.com/office/powerpoint/2010/main" val="3483919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_tradnl"/>
          </a:p>
        </p:txBody>
      </p:sp>
      <p:pic>
        <p:nvPicPr>
          <p:cNvPr id="4" name="Marcador de contenid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36322" y="1496291"/>
            <a:ext cx="5639383" cy="4680672"/>
          </a:xfrm>
        </p:spPr>
      </p:pic>
    </p:spTree>
    <p:extLst>
      <p:ext uri="{BB962C8B-B14F-4D97-AF65-F5344CB8AC3E}">
        <p14:creationId xmlns:p14="http://schemas.microsoft.com/office/powerpoint/2010/main" val="14319238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a:t>
            </a:r>
            <a:r>
              <a:rPr lang="en-US" sz="4000" dirty="0" err="1">
                <a:latin typeface="Times New Roman"/>
                <a:cs typeface="Times New Roman"/>
              </a:rPr>
              <a:t>Cuál</a:t>
            </a:r>
            <a:r>
              <a:rPr lang="en-US" sz="4000" dirty="0">
                <a:latin typeface="Times New Roman"/>
                <a:cs typeface="Times New Roman"/>
              </a:rPr>
              <a:t> </a:t>
            </a:r>
            <a:r>
              <a:rPr lang="en-US" sz="4000" dirty="0" err="1">
                <a:latin typeface="Times New Roman"/>
                <a:cs typeface="Times New Roman"/>
              </a:rPr>
              <a:t>es</a:t>
            </a:r>
            <a:r>
              <a:rPr lang="en-US" sz="4000" dirty="0">
                <a:latin typeface="Times New Roman"/>
                <a:cs typeface="Times New Roman"/>
              </a:rPr>
              <a:t> la </a:t>
            </a:r>
            <a:r>
              <a:rPr lang="en-US" sz="4000" dirty="0" err="1">
                <a:latin typeface="Times New Roman"/>
                <a:cs typeface="Times New Roman"/>
              </a:rPr>
              <a:t>participación</a:t>
            </a:r>
            <a:r>
              <a:rPr lang="en-US" sz="4000" dirty="0">
                <a:latin typeface="Times New Roman"/>
                <a:cs typeface="Times New Roman"/>
              </a:rPr>
              <a:t> </a:t>
            </a:r>
            <a:r>
              <a:rPr lang="en-US" sz="4000" dirty="0" err="1">
                <a:latin typeface="Times New Roman"/>
                <a:cs typeface="Times New Roman"/>
              </a:rPr>
              <a:t>política</a:t>
            </a:r>
            <a:r>
              <a:rPr lang="en-US" sz="4000" dirty="0">
                <a:latin typeface="Times New Roman"/>
                <a:cs typeface="Times New Roman"/>
              </a:rPr>
              <a:t> de  </a:t>
            </a:r>
            <a:r>
              <a:rPr lang="en-US" sz="4000" dirty="0" err="1">
                <a:latin typeface="Times New Roman"/>
                <a:cs typeface="Times New Roman"/>
              </a:rPr>
              <a:t>las</a:t>
            </a:r>
            <a:r>
              <a:rPr lang="en-US" sz="4000" dirty="0">
                <a:latin typeface="Times New Roman"/>
                <a:cs typeface="Times New Roman"/>
              </a:rPr>
              <a:t> </a:t>
            </a:r>
            <a:r>
              <a:rPr lang="en-US" sz="4000" dirty="0" err="1">
                <a:latin typeface="Times New Roman"/>
                <a:cs typeface="Times New Roman"/>
              </a:rPr>
              <a:t>mujeres</a:t>
            </a:r>
            <a:r>
              <a:rPr lang="en-US" sz="4000" dirty="0">
                <a:latin typeface="Times New Roman"/>
                <a:cs typeface="Times New Roman"/>
              </a:rPr>
              <a:t> </a:t>
            </a:r>
            <a:r>
              <a:rPr lang="en-US" sz="4000" dirty="0" err="1">
                <a:latin typeface="Times New Roman"/>
                <a:cs typeface="Times New Roman"/>
              </a:rPr>
              <a:t>indígenas</a:t>
            </a:r>
            <a:r>
              <a:rPr lang="en-US" sz="4000" dirty="0">
                <a:latin typeface="Times New Roman"/>
                <a:cs typeface="Times New Roman"/>
              </a:rPr>
              <a:t>?</a:t>
            </a:r>
          </a:p>
        </p:txBody>
      </p:sp>
      <p:sp>
        <p:nvSpPr>
          <p:cNvPr id="3" name="Content Placeholder 2"/>
          <p:cNvSpPr>
            <a:spLocks noGrp="1"/>
          </p:cNvSpPr>
          <p:nvPr>
            <p:ph idx="1"/>
          </p:nvPr>
        </p:nvSpPr>
        <p:spPr/>
        <p:txBody>
          <a:bodyPr>
            <a:normAutofit fontScale="92500" lnSpcReduction="10000"/>
          </a:bodyPr>
          <a:lstStyle/>
          <a:p>
            <a:r>
              <a:rPr lang="en-US" dirty="0" err="1" smtClean="0">
                <a:latin typeface="Times New Roman"/>
                <a:cs typeface="Times New Roman"/>
              </a:rPr>
              <a:t>Participan</a:t>
            </a:r>
            <a:r>
              <a:rPr lang="en-US" dirty="0" smtClean="0">
                <a:latin typeface="Times New Roman"/>
                <a:cs typeface="Times New Roman"/>
              </a:rPr>
              <a:t> en </a:t>
            </a:r>
            <a:r>
              <a:rPr lang="en-US" dirty="0" err="1" smtClean="0">
                <a:latin typeface="Times New Roman"/>
                <a:cs typeface="Times New Roman"/>
              </a:rPr>
              <a:t>organizaciones</a:t>
            </a:r>
            <a:r>
              <a:rPr lang="en-US" dirty="0" smtClean="0">
                <a:latin typeface="Times New Roman"/>
                <a:cs typeface="Times New Roman"/>
              </a:rPr>
              <a:t> locales </a:t>
            </a:r>
            <a:r>
              <a:rPr lang="en-US" dirty="0" err="1" smtClean="0">
                <a:latin typeface="Times New Roman"/>
                <a:cs typeface="Times New Roman"/>
              </a:rPr>
              <a:t>por</a:t>
            </a:r>
            <a:r>
              <a:rPr lang="en-US" dirty="0" smtClean="0">
                <a:latin typeface="Times New Roman"/>
                <a:cs typeface="Times New Roman"/>
              </a:rPr>
              <a:t> la </a:t>
            </a:r>
            <a:r>
              <a:rPr lang="en-US" dirty="0" err="1" smtClean="0">
                <a:latin typeface="Times New Roman"/>
                <a:cs typeface="Times New Roman"/>
              </a:rPr>
              <a:t>defensa</a:t>
            </a:r>
            <a:r>
              <a:rPr lang="en-US" dirty="0" smtClean="0">
                <a:latin typeface="Times New Roman"/>
                <a:cs typeface="Times New Roman"/>
              </a:rPr>
              <a:t> de la Tierra, el </a:t>
            </a:r>
            <a:r>
              <a:rPr lang="en-US" dirty="0" err="1" smtClean="0">
                <a:latin typeface="Times New Roman"/>
                <a:cs typeface="Times New Roman"/>
              </a:rPr>
              <a:t>Territorio</a:t>
            </a:r>
            <a:r>
              <a:rPr lang="en-US" dirty="0" smtClean="0">
                <a:latin typeface="Times New Roman"/>
                <a:cs typeface="Times New Roman"/>
              </a:rPr>
              <a:t> y los </a:t>
            </a:r>
            <a:r>
              <a:rPr lang="en-US" dirty="0" err="1" smtClean="0">
                <a:latin typeface="Times New Roman"/>
                <a:cs typeface="Times New Roman"/>
              </a:rPr>
              <a:t>Recursos</a:t>
            </a:r>
            <a:r>
              <a:rPr lang="en-US" dirty="0" smtClean="0">
                <a:latin typeface="Times New Roman"/>
                <a:cs typeface="Times New Roman"/>
              </a:rPr>
              <a:t> o </a:t>
            </a:r>
            <a:r>
              <a:rPr lang="en-US" dirty="0" err="1" smtClean="0">
                <a:latin typeface="Times New Roman"/>
                <a:cs typeface="Times New Roman"/>
              </a:rPr>
              <a:t>bienes</a:t>
            </a:r>
            <a:r>
              <a:rPr lang="en-US" dirty="0" smtClean="0">
                <a:latin typeface="Times New Roman"/>
                <a:cs typeface="Times New Roman"/>
              </a:rPr>
              <a:t> </a:t>
            </a:r>
            <a:r>
              <a:rPr lang="en-US" dirty="0" err="1" smtClean="0">
                <a:latin typeface="Times New Roman"/>
                <a:cs typeface="Times New Roman"/>
              </a:rPr>
              <a:t>naturales</a:t>
            </a:r>
            <a:endParaRPr lang="en-US" dirty="0" smtClean="0">
              <a:latin typeface="Times New Roman"/>
              <a:cs typeface="Times New Roman"/>
            </a:endParaRPr>
          </a:p>
          <a:p>
            <a:r>
              <a:rPr lang="en-US" dirty="0" smtClean="0">
                <a:latin typeface="Times New Roman"/>
                <a:cs typeface="Times New Roman"/>
              </a:rPr>
              <a:t>En los </a:t>
            </a:r>
            <a:r>
              <a:rPr lang="en-US" dirty="0" err="1" smtClean="0">
                <a:latin typeface="Times New Roman"/>
                <a:cs typeface="Times New Roman"/>
              </a:rPr>
              <a:t>movimientos</a:t>
            </a:r>
            <a:r>
              <a:rPr lang="en-US" dirty="0" smtClean="0">
                <a:latin typeface="Times New Roman"/>
                <a:cs typeface="Times New Roman"/>
              </a:rPr>
              <a:t> </a:t>
            </a:r>
            <a:r>
              <a:rPr lang="en-US" dirty="0" err="1" smtClean="0">
                <a:latin typeface="Times New Roman"/>
                <a:cs typeface="Times New Roman"/>
              </a:rPr>
              <a:t>sociales</a:t>
            </a:r>
            <a:endParaRPr lang="en-US" dirty="0" smtClean="0">
              <a:latin typeface="Times New Roman"/>
              <a:cs typeface="Times New Roman"/>
            </a:endParaRPr>
          </a:p>
          <a:p>
            <a:r>
              <a:rPr lang="en-US" dirty="0" smtClean="0">
                <a:latin typeface="Times New Roman"/>
                <a:cs typeface="Times New Roman"/>
              </a:rPr>
              <a:t>En </a:t>
            </a:r>
            <a:r>
              <a:rPr lang="en-US" dirty="0" err="1" smtClean="0">
                <a:latin typeface="Times New Roman"/>
                <a:cs typeface="Times New Roman"/>
              </a:rPr>
              <a:t>las</a:t>
            </a:r>
            <a:r>
              <a:rPr lang="en-US" dirty="0" smtClean="0">
                <a:latin typeface="Times New Roman"/>
                <a:cs typeface="Times New Roman"/>
              </a:rPr>
              <a:t> </a:t>
            </a:r>
            <a:r>
              <a:rPr lang="en-US" dirty="0" err="1" smtClean="0">
                <a:latin typeface="Times New Roman"/>
                <a:cs typeface="Times New Roman"/>
              </a:rPr>
              <a:t>resistencias</a:t>
            </a:r>
            <a:r>
              <a:rPr lang="en-US" dirty="0" smtClean="0">
                <a:latin typeface="Times New Roman"/>
                <a:cs typeface="Times New Roman"/>
              </a:rPr>
              <a:t> a </a:t>
            </a:r>
            <a:r>
              <a:rPr lang="en-US" dirty="0" err="1" smtClean="0">
                <a:latin typeface="Times New Roman"/>
                <a:cs typeface="Times New Roman"/>
              </a:rPr>
              <a:t>dictaduras</a:t>
            </a:r>
            <a:r>
              <a:rPr lang="en-US" dirty="0" smtClean="0">
                <a:latin typeface="Times New Roman"/>
                <a:cs typeface="Times New Roman"/>
              </a:rPr>
              <a:t> y </a:t>
            </a:r>
            <a:r>
              <a:rPr lang="en-US" dirty="0" err="1" smtClean="0">
                <a:latin typeface="Times New Roman"/>
                <a:cs typeface="Times New Roman"/>
              </a:rPr>
              <a:t>por</a:t>
            </a:r>
            <a:r>
              <a:rPr lang="en-US" dirty="0" smtClean="0">
                <a:latin typeface="Times New Roman"/>
                <a:cs typeface="Times New Roman"/>
              </a:rPr>
              <a:t> la </a:t>
            </a:r>
            <a:r>
              <a:rPr lang="en-US" dirty="0" err="1" smtClean="0">
                <a:latin typeface="Times New Roman"/>
                <a:cs typeface="Times New Roman"/>
              </a:rPr>
              <a:t>paz</a:t>
            </a:r>
            <a:r>
              <a:rPr lang="en-US" dirty="0" smtClean="0">
                <a:latin typeface="Times New Roman"/>
                <a:cs typeface="Times New Roman"/>
              </a:rPr>
              <a:t>. </a:t>
            </a:r>
            <a:r>
              <a:rPr lang="en-US" dirty="0" err="1" smtClean="0">
                <a:latin typeface="Times New Roman"/>
                <a:cs typeface="Times New Roman"/>
              </a:rPr>
              <a:t>Llevar</a:t>
            </a:r>
            <a:r>
              <a:rPr lang="en-US" dirty="0" smtClean="0">
                <a:latin typeface="Times New Roman"/>
                <a:cs typeface="Times New Roman"/>
              </a:rPr>
              <a:t> a </a:t>
            </a:r>
            <a:r>
              <a:rPr lang="en-US" dirty="0" err="1" smtClean="0">
                <a:latin typeface="Times New Roman"/>
                <a:cs typeface="Times New Roman"/>
              </a:rPr>
              <a:t>juicio</a:t>
            </a:r>
            <a:r>
              <a:rPr lang="en-US" dirty="0" smtClean="0">
                <a:latin typeface="Times New Roman"/>
                <a:cs typeface="Times New Roman"/>
              </a:rPr>
              <a:t> </a:t>
            </a:r>
            <a:r>
              <a:rPr lang="en-US" dirty="0" err="1" smtClean="0">
                <a:latin typeface="Times New Roman"/>
                <a:cs typeface="Times New Roman"/>
              </a:rPr>
              <a:t>generales</a:t>
            </a:r>
            <a:r>
              <a:rPr lang="en-US" dirty="0" smtClean="0">
                <a:latin typeface="Times New Roman"/>
                <a:cs typeface="Times New Roman"/>
              </a:rPr>
              <a:t> del </a:t>
            </a:r>
            <a:r>
              <a:rPr lang="en-US" dirty="0" err="1" smtClean="0">
                <a:latin typeface="Times New Roman"/>
                <a:cs typeface="Times New Roman"/>
              </a:rPr>
              <a:t>Ejercito</a:t>
            </a:r>
            <a:r>
              <a:rPr lang="en-US" dirty="0" smtClean="0">
                <a:latin typeface="Times New Roman"/>
                <a:cs typeface="Times New Roman"/>
              </a:rPr>
              <a:t>.</a:t>
            </a:r>
          </a:p>
          <a:p>
            <a:r>
              <a:rPr lang="en-US" dirty="0" smtClean="0">
                <a:latin typeface="Times New Roman"/>
                <a:cs typeface="Times New Roman"/>
              </a:rPr>
              <a:t>En la </a:t>
            </a:r>
            <a:r>
              <a:rPr lang="en-US" dirty="0" err="1" smtClean="0">
                <a:latin typeface="Times New Roman"/>
                <a:cs typeface="Times New Roman"/>
              </a:rPr>
              <a:t>ratificación</a:t>
            </a:r>
            <a:r>
              <a:rPr lang="en-US" dirty="0" smtClean="0">
                <a:latin typeface="Times New Roman"/>
                <a:cs typeface="Times New Roman"/>
              </a:rPr>
              <a:t> del </a:t>
            </a:r>
            <a:r>
              <a:rPr lang="en-US" dirty="0" err="1" smtClean="0">
                <a:latin typeface="Times New Roman"/>
                <a:cs typeface="Times New Roman"/>
              </a:rPr>
              <a:t>Convenio</a:t>
            </a:r>
            <a:r>
              <a:rPr lang="en-US" dirty="0" smtClean="0">
                <a:latin typeface="Times New Roman"/>
                <a:cs typeface="Times New Roman"/>
              </a:rPr>
              <a:t> 169 de la OIT</a:t>
            </a:r>
          </a:p>
          <a:p>
            <a:r>
              <a:rPr lang="en-US" dirty="0" smtClean="0">
                <a:latin typeface="Times New Roman"/>
                <a:cs typeface="Times New Roman"/>
              </a:rPr>
              <a:t>En agendas </a:t>
            </a:r>
            <a:r>
              <a:rPr lang="en-US" dirty="0" err="1" smtClean="0">
                <a:latin typeface="Times New Roman"/>
                <a:cs typeface="Times New Roman"/>
              </a:rPr>
              <a:t>nacionales</a:t>
            </a:r>
            <a:r>
              <a:rPr lang="en-US" dirty="0" smtClean="0">
                <a:latin typeface="Times New Roman"/>
                <a:cs typeface="Times New Roman"/>
              </a:rPr>
              <a:t> y </a:t>
            </a:r>
            <a:r>
              <a:rPr lang="en-US" dirty="0" err="1" smtClean="0">
                <a:latin typeface="Times New Roman"/>
                <a:cs typeface="Times New Roman"/>
              </a:rPr>
              <a:t>políticas</a:t>
            </a:r>
            <a:r>
              <a:rPr lang="en-US" dirty="0" smtClean="0">
                <a:latin typeface="Times New Roman"/>
                <a:cs typeface="Times New Roman"/>
              </a:rPr>
              <a:t> </a:t>
            </a:r>
            <a:r>
              <a:rPr lang="en-US" dirty="0" err="1" smtClean="0">
                <a:latin typeface="Times New Roman"/>
                <a:cs typeface="Times New Roman"/>
              </a:rPr>
              <a:t>públicas</a:t>
            </a:r>
            <a:endParaRPr lang="en-US" dirty="0" smtClean="0">
              <a:latin typeface="Times New Roman"/>
              <a:cs typeface="Times New Roman"/>
            </a:endParaRPr>
          </a:p>
          <a:p>
            <a:r>
              <a:rPr lang="es-ES_tradnl" dirty="0">
                <a:latin typeface="Times New Roman"/>
                <a:cs typeface="Times New Roman"/>
              </a:rPr>
              <a:t>L</a:t>
            </a:r>
            <a:r>
              <a:rPr lang="es-ES_tradnl" dirty="0" smtClean="0">
                <a:latin typeface="Times New Roman"/>
                <a:cs typeface="Times New Roman"/>
              </a:rPr>
              <a:t>a </a:t>
            </a:r>
            <a:r>
              <a:rPr lang="es-ES_tradnl" dirty="0" err="1">
                <a:latin typeface="Times New Roman"/>
                <a:cs typeface="Times New Roman"/>
              </a:rPr>
              <a:t>participación</a:t>
            </a:r>
            <a:r>
              <a:rPr lang="es-ES_tradnl" dirty="0">
                <a:latin typeface="Times New Roman"/>
                <a:cs typeface="Times New Roman"/>
              </a:rPr>
              <a:t> de las </a:t>
            </a:r>
            <a:r>
              <a:rPr lang="es-ES_tradnl" dirty="0" smtClean="0">
                <a:latin typeface="Times New Roman"/>
                <a:cs typeface="Times New Roman"/>
              </a:rPr>
              <a:t>mujeres </a:t>
            </a:r>
            <a:r>
              <a:rPr lang="es-ES_tradnl" dirty="0" err="1" smtClean="0">
                <a:latin typeface="Times New Roman"/>
                <a:cs typeface="Times New Roman"/>
              </a:rPr>
              <a:t>mestisas</a:t>
            </a:r>
            <a:r>
              <a:rPr lang="es-ES_tradnl" dirty="0" smtClean="0">
                <a:latin typeface="Times New Roman"/>
                <a:cs typeface="Times New Roman"/>
              </a:rPr>
              <a:t>, </a:t>
            </a:r>
            <a:r>
              <a:rPr lang="es-ES_tradnl" dirty="0" err="1" smtClean="0">
                <a:latin typeface="Times New Roman"/>
                <a:cs typeface="Times New Roman"/>
              </a:rPr>
              <a:t>indígenas</a:t>
            </a:r>
            <a:r>
              <a:rPr lang="es-ES_tradnl" dirty="0" smtClean="0">
                <a:latin typeface="Times New Roman"/>
                <a:cs typeface="Times New Roman"/>
              </a:rPr>
              <a:t>, </a:t>
            </a:r>
            <a:r>
              <a:rPr lang="es-ES_tradnl" dirty="0" err="1" smtClean="0">
                <a:latin typeface="Times New Roman"/>
                <a:cs typeface="Times New Roman"/>
              </a:rPr>
              <a:t>afrodescendientes</a:t>
            </a:r>
            <a:r>
              <a:rPr lang="es-ES_tradnl" dirty="0" smtClean="0">
                <a:latin typeface="Times New Roman"/>
                <a:cs typeface="Times New Roman"/>
              </a:rPr>
              <a:t> </a:t>
            </a:r>
            <a:r>
              <a:rPr lang="es-ES_tradnl" dirty="0">
                <a:latin typeface="Times New Roman"/>
                <a:cs typeface="Times New Roman"/>
              </a:rPr>
              <a:t>en diferentes espacios locales y nacionales, como protagonistas y catalizadoras de cambios socioculturales dentro y fuera de sus </a:t>
            </a:r>
            <a:r>
              <a:rPr lang="es-ES_tradnl" dirty="0" smtClean="0">
                <a:latin typeface="Times New Roman"/>
                <a:cs typeface="Times New Roman"/>
              </a:rPr>
              <a:t>pueblos</a:t>
            </a:r>
            <a:r>
              <a:rPr lang="es-ES_tradnl" dirty="0">
                <a:latin typeface="Times New Roman"/>
                <a:cs typeface="Times New Roman"/>
              </a:rPr>
              <a:t> </a:t>
            </a:r>
            <a:r>
              <a:rPr lang="es-ES_tradnl" dirty="0" smtClean="0">
                <a:latin typeface="Times New Roman"/>
                <a:cs typeface="Times New Roman"/>
              </a:rPr>
              <a:t>y  países.</a:t>
            </a:r>
          </a:p>
          <a:p>
            <a:r>
              <a:rPr lang="es-ES_tradnl" dirty="0" smtClean="0">
                <a:latin typeface="Times New Roman"/>
                <a:cs typeface="Times New Roman"/>
              </a:rPr>
              <a:t>Incidencia Política a nivel nacional e internacional</a:t>
            </a:r>
            <a:endParaRPr lang="es-ES_tradnl" dirty="0">
              <a:latin typeface="Times New Roman"/>
              <a:cs typeface="Times New Roman"/>
            </a:endParaRPr>
          </a:p>
          <a:p>
            <a:endParaRPr lang="es-ES_tradnl" dirty="0"/>
          </a:p>
          <a:p>
            <a:endParaRPr lang="en-US" dirty="0" smtClean="0"/>
          </a:p>
          <a:p>
            <a:endParaRPr lang="en-US" dirty="0"/>
          </a:p>
        </p:txBody>
      </p:sp>
    </p:spTree>
    <p:extLst>
      <p:ext uri="{BB962C8B-B14F-4D97-AF65-F5344CB8AC3E}">
        <p14:creationId xmlns:p14="http://schemas.microsoft.com/office/powerpoint/2010/main" val="17799910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2207"/>
            <a:ext cx="10515600" cy="1325563"/>
          </a:xfrm>
        </p:spPr>
        <p:txBody>
          <a:bodyPr>
            <a:normAutofit/>
          </a:bodyPr>
          <a:lstStyle/>
          <a:p>
            <a:pPr algn="ctr"/>
            <a:r>
              <a:rPr lang="en-US" sz="3600" dirty="0" err="1">
                <a:latin typeface="Times New Roman" charset="0"/>
                <a:ea typeface="Times New Roman" charset="0"/>
                <a:cs typeface="Times New Roman" charset="0"/>
              </a:rPr>
              <a:t>Factores</a:t>
            </a:r>
            <a:r>
              <a:rPr lang="en-US" sz="3600" dirty="0">
                <a:latin typeface="Times New Roman" charset="0"/>
                <a:ea typeface="Times New Roman" charset="0"/>
                <a:cs typeface="Times New Roman" charset="0"/>
              </a:rPr>
              <a:t> que </a:t>
            </a:r>
            <a:r>
              <a:rPr lang="en-US" sz="3600" dirty="0" err="1">
                <a:latin typeface="Times New Roman" charset="0"/>
                <a:ea typeface="Times New Roman" charset="0"/>
                <a:cs typeface="Times New Roman" charset="0"/>
              </a:rPr>
              <a:t>limitan</a:t>
            </a:r>
            <a:r>
              <a:rPr lang="en-US" sz="3600" dirty="0">
                <a:latin typeface="Times New Roman" charset="0"/>
                <a:ea typeface="Times New Roman" charset="0"/>
                <a:cs typeface="Times New Roman" charset="0"/>
              </a:rPr>
              <a:t> la </a:t>
            </a:r>
            <a:r>
              <a:rPr lang="en-US" sz="3600" dirty="0" err="1">
                <a:latin typeface="Times New Roman" charset="0"/>
                <a:ea typeface="Times New Roman" charset="0"/>
                <a:cs typeface="Times New Roman" charset="0"/>
              </a:rPr>
              <a:t>participación</a:t>
            </a:r>
            <a:r>
              <a:rPr lang="en-US" sz="3600" dirty="0">
                <a:latin typeface="Times New Roman" charset="0"/>
                <a:ea typeface="Times New Roman" charset="0"/>
                <a:cs typeface="Times New Roman" charset="0"/>
              </a:rPr>
              <a:t> </a:t>
            </a:r>
            <a:r>
              <a:rPr lang="en-US" sz="3600" dirty="0" err="1">
                <a:latin typeface="Times New Roman" charset="0"/>
                <a:ea typeface="Times New Roman" charset="0"/>
                <a:cs typeface="Times New Roman" charset="0"/>
              </a:rPr>
              <a:t>Políticas</a:t>
            </a:r>
            <a:r>
              <a:rPr lang="en-US" sz="3600" dirty="0">
                <a:latin typeface="Times New Roman" charset="0"/>
                <a:ea typeface="Times New Roman" charset="0"/>
                <a:cs typeface="Times New Roman" charset="0"/>
              </a:rPr>
              <a:t> de las </a:t>
            </a:r>
            <a:r>
              <a:rPr lang="en-US" sz="3600" dirty="0" err="1" smtClean="0">
                <a:latin typeface="Times New Roman" charset="0"/>
                <a:ea typeface="Times New Roman" charset="0"/>
                <a:cs typeface="Times New Roman" charset="0"/>
              </a:rPr>
              <a:t>mujeres</a:t>
            </a:r>
            <a:r>
              <a:rPr lang="en-US" sz="3600" dirty="0" smtClean="0">
                <a:latin typeface="Times New Roman" charset="0"/>
                <a:ea typeface="Times New Roman" charset="0"/>
                <a:cs typeface="Times New Roman" charset="0"/>
              </a:rPr>
              <a:t> </a:t>
            </a:r>
            <a:r>
              <a:rPr lang="en-US" sz="3600" dirty="0" err="1" smtClean="0">
                <a:latin typeface="Times New Roman" charset="0"/>
                <a:ea typeface="Times New Roman" charset="0"/>
                <a:cs typeface="Times New Roman" charset="0"/>
              </a:rPr>
              <a:t>Indígenas</a:t>
            </a:r>
            <a:endParaRPr lang="en-US" sz="3600" dirty="0">
              <a:latin typeface="Times New Roman" charset="0"/>
              <a:ea typeface="Times New Roman" charset="0"/>
              <a:cs typeface="Times New Roman" charset="0"/>
            </a:endParaRPr>
          </a:p>
        </p:txBody>
      </p:sp>
      <p:sp>
        <p:nvSpPr>
          <p:cNvPr id="3" name="Content Placeholder 2"/>
          <p:cNvSpPr>
            <a:spLocks noGrp="1"/>
          </p:cNvSpPr>
          <p:nvPr>
            <p:ph idx="1"/>
          </p:nvPr>
        </p:nvSpPr>
        <p:spPr/>
        <p:txBody>
          <a:bodyPr>
            <a:normAutofit/>
          </a:bodyPr>
          <a:lstStyle/>
          <a:p>
            <a:pPr marL="0" indent="0">
              <a:buNone/>
            </a:pPr>
            <a:r>
              <a:rPr lang="en-US" b="1" dirty="0">
                <a:latin typeface="Times New Roman"/>
                <a:cs typeface="Times New Roman"/>
              </a:rPr>
              <a:t>Sistema </a:t>
            </a:r>
            <a:r>
              <a:rPr lang="en-US" b="1" dirty="0" err="1">
                <a:latin typeface="Times New Roman"/>
                <a:cs typeface="Times New Roman"/>
              </a:rPr>
              <a:t>político</a:t>
            </a:r>
            <a:r>
              <a:rPr lang="en-US" b="1" dirty="0">
                <a:latin typeface="Times New Roman"/>
                <a:cs typeface="Times New Roman"/>
              </a:rPr>
              <a:t> </a:t>
            </a:r>
            <a:r>
              <a:rPr lang="en-US" b="1" dirty="0" err="1">
                <a:latin typeface="Times New Roman"/>
                <a:cs typeface="Times New Roman"/>
              </a:rPr>
              <a:t>patriarcal</a:t>
            </a:r>
            <a:r>
              <a:rPr lang="en-US" b="1" dirty="0">
                <a:latin typeface="Times New Roman"/>
                <a:cs typeface="Times New Roman"/>
              </a:rPr>
              <a:t>, </a:t>
            </a:r>
            <a:r>
              <a:rPr lang="en-US" b="1" dirty="0" err="1">
                <a:latin typeface="Times New Roman"/>
                <a:cs typeface="Times New Roman"/>
              </a:rPr>
              <a:t>racista</a:t>
            </a:r>
            <a:r>
              <a:rPr lang="en-US" b="1" dirty="0">
                <a:latin typeface="Times New Roman"/>
                <a:cs typeface="Times New Roman"/>
              </a:rPr>
              <a:t> y </a:t>
            </a:r>
            <a:r>
              <a:rPr lang="en-US" b="1" dirty="0" err="1">
                <a:latin typeface="Times New Roman"/>
                <a:cs typeface="Times New Roman"/>
              </a:rPr>
              <a:t>sexista</a:t>
            </a:r>
            <a:endParaRPr lang="es-ES" dirty="0" smtClean="0">
              <a:latin typeface="Times New Roman"/>
              <a:cs typeface="Times New Roman"/>
            </a:endParaRPr>
          </a:p>
          <a:p>
            <a:r>
              <a:rPr lang="es-ES" dirty="0" smtClean="0">
                <a:latin typeface="Times New Roman"/>
                <a:cs typeface="Times New Roman"/>
              </a:rPr>
              <a:t>Las mujeres </a:t>
            </a:r>
            <a:r>
              <a:rPr lang="es-ES" dirty="0">
                <a:latin typeface="Times New Roman"/>
                <a:cs typeface="Times New Roman"/>
              </a:rPr>
              <a:t>indígenas, han sido excluidas </a:t>
            </a:r>
            <a:r>
              <a:rPr lang="es-ES" dirty="0" smtClean="0">
                <a:latin typeface="Times New Roman"/>
                <a:cs typeface="Times New Roman"/>
              </a:rPr>
              <a:t>histórica </a:t>
            </a:r>
            <a:r>
              <a:rPr lang="es-ES" dirty="0">
                <a:latin typeface="Times New Roman"/>
                <a:cs typeface="Times New Roman"/>
              </a:rPr>
              <a:t>y tradicionalmente de los procesos de toma de </a:t>
            </a:r>
            <a:r>
              <a:rPr lang="es-ES" dirty="0" smtClean="0">
                <a:latin typeface="Times New Roman"/>
                <a:cs typeface="Times New Roman"/>
              </a:rPr>
              <a:t>decisión.</a:t>
            </a:r>
          </a:p>
          <a:p>
            <a:endParaRPr lang="es-ES" dirty="0" smtClean="0">
              <a:latin typeface="Times New Roman"/>
              <a:cs typeface="Times New Roman"/>
            </a:endParaRPr>
          </a:p>
          <a:p>
            <a:r>
              <a:rPr lang="en-US" dirty="0">
                <a:latin typeface="Times New Roman"/>
                <a:cs typeface="Times New Roman"/>
              </a:rPr>
              <a:t>A</a:t>
            </a:r>
            <a:r>
              <a:rPr lang="es-ES" dirty="0" err="1" smtClean="0">
                <a:latin typeface="Times New Roman"/>
                <a:cs typeface="Times New Roman"/>
              </a:rPr>
              <a:t>cceso</a:t>
            </a:r>
            <a:r>
              <a:rPr lang="es-ES" dirty="0" smtClean="0">
                <a:latin typeface="Times New Roman"/>
                <a:cs typeface="Times New Roman"/>
              </a:rPr>
              <a:t> </a:t>
            </a:r>
            <a:r>
              <a:rPr lang="es-ES" dirty="0">
                <a:latin typeface="Times New Roman"/>
                <a:cs typeface="Times New Roman"/>
              </a:rPr>
              <a:t>limitado a los cargos de elección y designación </a:t>
            </a:r>
            <a:r>
              <a:rPr lang="es-ES" dirty="0" smtClean="0">
                <a:latin typeface="Times New Roman"/>
                <a:cs typeface="Times New Roman"/>
              </a:rPr>
              <a:t>pública.</a:t>
            </a:r>
          </a:p>
          <a:p>
            <a:pPr marL="0" indent="0">
              <a:buNone/>
            </a:pPr>
            <a:endParaRPr lang="es-ES" dirty="0" smtClean="0">
              <a:latin typeface="Times New Roman"/>
              <a:cs typeface="Times New Roman"/>
            </a:endParaRPr>
          </a:p>
          <a:p>
            <a:r>
              <a:rPr lang="en-US" dirty="0" smtClean="0">
                <a:latin typeface="Times New Roman"/>
                <a:cs typeface="Times New Roman"/>
              </a:rPr>
              <a:t>R</a:t>
            </a:r>
            <a:r>
              <a:rPr lang="es-ES" dirty="0" err="1" smtClean="0">
                <a:latin typeface="Times New Roman"/>
                <a:cs typeface="Times New Roman"/>
              </a:rPr>
              <a:t>eformas</a:t>
            </a:r>
            <a:r>
              <a:rPr lang="es-ES" dirty="0" smtClean="0">
                <a:latin typeface="Times New Roman"/>
                <a:cs typeface="Times New Roman"/>
              </a:rPr>
              <a:t> de la Ley Electoral y de Partidos </a:t>
            </a:r>
            <a:r>
              <a:rPr lang="es-ES" dirty="0" err="1" smtClean="0">
                <a:latin typeface="Times New Roman"/>
                <a:cs typeface="Times New Roman"/>
              </a:rPr>
              <a:t>Polìticos</a:t>
            </a:r>
            <a:r>
              <a:rPr lang="es-ES" dirty="0" smtClean="0">
                <a:latin typeface="Times New Roman"/>
                <a:cs typeface="Times New Roman"/>
              </a:rPr>
              <a:t>. </a:t>
            </a:r>
            <a:r>
              <a:rPr lang="en-US" dirty="0" smtClean="0">
                <a:latin typeface="Times New Roman"/>
                <a:cs typeface="Times New Roman"/>
              </a:rPr>
              <a:t>O</a:t>
            </a:r>
            <a:r>
              <a:rPr lang="es-ES" dirty="0" smtClean="0">
                <a:latin typeface="Times New Roman"/>
                <a:cs typeface="Times New Roman"/>
              </a:rPr>
              <a:t> reformas de las Constituciones de la República.</a:t>
            </a:r>
          </a:p>
          <a:p>
            <a:endParaRPr lang="es-ES" dirty="0">
              <a:latin typeface="Times New Roman"/>
              <a:cs typeface="Times New Roman"/>
            </a:endParaRPr>
          </a:p>
          <a:p>
            <a:endParaRPr lang="es-ES" dirty="0" smtClean="0"/>
          </a:p>
          <a:p>
            <a:endParaRPr lang="en-US" dirty="0"/>
          </a:p>
        </p:txBody>
      </p:sp>
      <p:sp>
        <p:nvSpPr>
          <p:cNvPr id="4" name="Rectángulo 3"/>
          <p:cNvSpPr/>
          <p:nvPr/>
        </p:nvSpPr>
        <p:spPr>
          <a:xfrm>
            <a:off x="180450" y="1180584"/>
            <a:ext cx="242374" cy="369332"/>
          </a:xfrm>
          <a:prstGeom prst="rect">
            <a:avLst/>
          </a:prstGeom>
        </p:spPr>
        <p:txBody>
          <a:bodyPr wrap="none">
            <a:spAutoFit/>
          </a:bodyPr>
          <a:lstStyle/>
          <a:p>
            <a:r>
              <a:rPr lang="en-US" dirty="0" smtClean="0">
                <a:latin typeface="Times New Roman"/>
                <a:cs typeface="Times New Roman"/>
              </a:rPr>
              <a:t> </a:t>
            </a:r>
            <a:endParaRPr lang="es-ES_tradnl" dirty="0"/>
          </a:p>
        </p:txBody>
      </p:sp>
    </p:spTree>
    <p:extLst>
      <p:ext uri="{BB962C8B-B14F-4D97-AF65-F5344CB8AC3E}">
        <p14:creationId xmlns:p14="http://schemas.microsoft.com/office/powerpoint/2010/main" val="5976780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err="1" smtClean="0">
                <a:latin typeface="Times New Roman" charset="0"/>
                <a:ea typeface="Times New Roman" charset="0"/>
                <a:cs typeface="Times New Roman" charset="0"/>
              </a:rPr>
              <a:t>Factores</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que</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limitan</a:t>
            </a:r>
            <a:r>
              <a:rPr lang="en-US" dirty="0" smtClean="0">
                <a:latin typeface="Times New Roman" charset="0"/>
                <a:ea typeface="Times New Roman" charset="0"/>
                <a:cs typeface="Times New Roman" charset="0"/>
              </a:rPr>
              <a:t> la </a:t>
            </a:r>
            <a:r>
              <a:rPr lang="en-US" dirty="0" err="1" smtClean="0">
                <a:latin typeface="Times New Roman" charset="0"/>
                <a:ea typeface="Times New Roman" charset="0"/>
                <a:cs typeface="Times New Roman" charset="0"/>
              </a:rPr>
              <a:t>participación</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Políticas</a:t>
            </a:r>
            <a:r>
              <a:rPr lang="en-US" dirty="0" smtClean="0">
                <a:latin typeface="Times New Roman" charset="0"/>
                <a:ea typeface="Times New Roman" charset="0"/>
                <a:cs typeface="Times New Roman" charset="0"/>
              </a:rPr>
              <a:t> de </a:t>
            </a:r>
            <a:r>
              <a:rPr lang="en-US" dirty="0" err="1" smtClean="0">
                <a:latin typeface="Times New Roman" charset="0"/>
                <a:ea typeface="Times New Roman" charset="0"/>
                <a:cs typeface="Times New Roman" charset="0"/>
              </a:rPr>
              <a:t>las</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mujeres</a:t>
            </a:r>
            <a:r>
              <a:rPr lang="en-US" dirty="0" smtClean="0">
                <a:latin typeface="Times New Roman" charset="0"/>
                <a:ea typeface="Times New Roman" charset="0"/>
                <a:cs typeface="Times New Roman" charset="0"/>
              </a:rPr>
              <a:t> </a:t>
            </a:r>
            <a:endParaRPr lang="en-US" dirty="0">
              <a:latin typeface="Times New Roman" charset="0"/>
              <a:ea typeface="Times New Roman" charset="0"/>
              <a:cs typeface="Times New Roman" charset="0"/>
            </a:endParaRPr>
          </a:p>
        </p:txBody>
      </p:sp>
      <p:sp>
        <p:nvSpPr>
          <p:cNvPr id="3" name="Content Placeholder 2"/>
          <p:cNvSpPr>
            <a:spLocks noGrp="1"/>
          </p:cNvSpPr>
          <p:nvPr>
            <p:ph idx="1"/>
          </p:nvPr>
        </p:nvSpPr>
        <p:spPr/>
        <p:txBody>
          <a:bodyPr>
            <a:normAutofit fontScale="77500" lnSpcReduction="20000"/>
          </a:bodyPr>
          <a:lstStyle/>
          <a:p>
            <a:r>
              <a:rPr lang="en-US" sz="3100" dirty="0" smtClean="0">
                <a:latin typeface="Times New Roman" charset="0"/>
                <a:ea typeface="Times New Roman" charset="0"/>
                <a:cs typeface="Times New Roman" charset="0"/>
              </a:rPr>
              <a:t>El </a:t>
            </a:r>
            <a:r>
              <a:rPr lang="en-US" sz="3100" dirty="0" err="1" smtClean="0">
                <a:latin typeface="Times New Roman" charset="0"/>
                <a:ea typeface="Times New Roman" charset="0"/>
                <a:cs typeface="Times New Roman" charset="0"/>
              </a:rPr>
              <a:t>financiamiento</a:t>
            </a:r>
            <a:r>
              <a:rPr lang="en-US" sz="3100" dirty="0" smtClean="0">
                <a:latin typeface="Times New Roman" charset="0"/>
                <a:ea typeface="Times New Roman" charset="0"/>
                <a:cs typeface="Times New Roman" charset="0"/>
              </a:rPr>
              <a:t> </a:t>
            </a:r>
            <a:r>
              <a:rPr lang="en-US" sz="3100" dirty="0" err="1" smtClean="0">
                <a:latin typeface="Times New Roman" charset="0"/>
                <a:ea typeface="Times New Roman" charset="0"/>
                <a:cs typeface="Times New Roman" charset="0"/>
              </a:rPr>
              <a:t>para</a:t>
            </a:r>
            <a:r>
              <a:rPr lang="en-US" sz="3100" dirty="0" smtClean="0">
                <a:latin typeface="Times New Roman" charset="0"/>
                <a:ea typeface="Times New Roman" charset="0"/>
                <a:cs typeface="Times New Roman" charset="0"/>
              </a:rPr>
              <a:t> la </a:t>
            </a:r>
            <a:r>
              <a:rPr lang="en-US" sz="3100" dirty="0" err="1" smtClean="0">
                <a:latin typeface="Times New Roman" charset="0"/>
                <a:ea typeface="Times New Roman" charset="0"/>
                <a:cs typeface="Times New Roman" charset="0"/>
              </a:rPr>
              <a:t>campaña</a:t>
            </a:r>
            <a:endParaRPr lang="en-US" sz="3100" dirty="0" smtClean="0">
              <a:latin typeface="Times New Roman" charset="0"/>
              <a:ea typeface="Times New Roman" charset="0"/>
              <a:cs typeface="Times New Roman" charset="0"/>
            </a:endParaRPr>
          </a:p>
          <a:p>
            <a:endParaRPr lang="en-US" sz="3100" dirty="0" smtClean="0">
              <a:latin typeface="Times New Roman" charset="0"/>
              <a:ea typeface="Times New Roman" charset="0"/>
              <a:cs typeface="Times New Roman" charset="0"/>
            </a:endParaRPr>
          </a:p>
          <a:p>
            <a:pPr lvl="0"/>
            <a:r>
              <a:rPr lang="en-US" sz="3100" dirty="0" smtClean="0">
                <a:latin typeface="Times New Roman" charset="0"/>
                <a:ea typeface="Times New Roman" charset="0"/>
                <a:cs typeface="Times New Roman" charset="0"/>
              </a:rPr>
              <a:t>La triple </a:t>
            </a:r>
            <a:r>
              <a:rPr lang="en-US" sz="3100" dirty="0" err="1" smtClean="0">
                <a:latin typeface="Times New Roman" charset="0"/>
                <a:ea typeface="Times New Roman" charset="0"/>
                <a:cs typeface="Times New Roman" charset="0"/>
              </a:rPr>
              <a:t>carga</a:t>
            </a:r>
            <a:r>
              <a:rPr lang="en-US" sz="3100" dirty="0" smtClean="0">
                <a:latin typeface="Times New Roman" charset="0"/>
                <a:ea typeface="Times New Roman" charset="0"/>
                <a:cs typeface="Times New Roman" charset="0"/>
              </a:rPr>
              <a:t> de </a:t>
            </a:r>
            <a:r>
              <a:rPr lang="en-US" sz="3100" dirty="0" err="1" smtClean="0">
                <a:latin typeface="Times New Roman" charset="0"/>
                <a:ea typeface="Times New Roman" charset="0"/>
                <a:cs typeface="Times New Roman" charset="0"/>
              </a:rPr>
              <a:t>trabajo</a:t>
            </a:r>
            <a:r>
              <a:rPr lang="en-US" sz="3100" dirty="0" smtClean="0">
                <a:latin typeface="Times New Roman" charset="0"/>
                <a:ea typeface="Times New Roman" charset="0"/>
                <a:cs typeface="Times New Roman" charset="0"/>
              </a:rPr>
              <a:t> que </a:t>
            </a:r>
            <a:r>
              <a:rPr lang="en-US" sz="3100" dirty="0" err="1" smtClean="0">
                <a:latin typeface="Times New Roman" charset="0"/>
                <a:ea typeface="Times New Roman" charset="0"/>
                <a:cs typeface="Times New Roman" charset="0"/>
              </a:rPr>
              <a:t>realizan</a:t>
            </a:r>
            <a:r>
              <a:rPr lang="en-US" sz="3100" dirty="0" smtClean="0">
                <a:latin typeface="Times New Roman" charset="0"/>
                <a:ea typeface="Times New Roman" charset="0"/>
                <a:cs typeface="Times New Roman" charset="0"/>
              </a:rPr>
              <a:t> las </a:t>
            </a:r>
            <a:r>
              <a:rPr lang="en-US" sz="3100" dirty="0" err="1" smtClean="0">
                <a:latin typeface="Times New Roman" charset="0"/>
                <a:ea typeface="Times New Roman" charset="0"/>
                <a:cs typeface="Times New Roman" charset="0"/>
              </a:rPr>
              <a:t>mujeres</a:t>
            </a:r>
            <a:r>
              <a:rPr lang="en-US" sz="3100" dirty="0" smtClean="0">
                <a:latin typeface="Times New Roman" charset="0"/>
                <a:ea typeface="Times New Roman" charset="0"/>
                <a:cs typeface="Times New Roman" charset="0"/>
              </a:rPr>
              <a:t>. </a:t>
            </a:r>
            <a:r>
              <a:rPr lang="es-ES_tradnl" sz="3100" dirty="0">
                <a:latin typeface="Times New Roman" charset="0"/>
                <a:ea typeface="Times New Roman" charset="0"/>
                <a:cs typeface="Times New Roman" charset="0"/>
              </a:rPr>
              <a:t>La sobre carga del cuidado: (hijos e hijas, mayores, casa, los animales, el cultivo, </a:t>
            </a:r>
            <a:r>
              <a:rPr lang="es-ES_tradnl" sz="3100" dirty="0" err="1">
                <a:latin typeface="Times New Roman" charset="0"/>
                <a:ea typeface="Times New Roman" charset="0"/>
                <a:cs typeface="Times New Roman" charset="0"/>
              </a:rPr>
              <a:t>etc</a:t>
            </a:r>
            <a:r>
              <a:rPr lang="es-ES_tradnl" sz="3100" dirty="0">
                <a:latin typeface="Times New Roman" charset="0"/>
                <a:ea typeface="Times New Roman" charset="0"/>
                <a:cs typeface="Times New Roman" charset="0"/>
              </a:rPr>
              <a:t>) el 75% de mujeres y niñas hacen estas labores no reciben remuneración a cambio y un 16% lo hace por un salario indigno.</a:t>
            </a:r>
          </a:p>
          <a:p>
            <a:endParaRPr lang="en-US" sz="3100" dirty="0" smtClean="0">
              <a:latin typeface="Times New Roman" charset="0"/>
              <a:ea typeface="Times New Roman" charset="0"/>
              <a:cs typeface="Times New Roman" charset="0"/>
            </a:endParaRPr>
          </a:p>
          <a:p>
            <a:r>
              <a:rPr lang="en-US" sz="3100" dirty="0">
                <a:latin typeface="Times New Roman" charset="0"/>
                <a:ea typeface="Times New Roman" charset="0"/>
                <a:cs typeface="Times New Roman" charset="0"/>
              </a:rPr>
              <a:t> S</a:t>
            </a:r>
            <a:r>
              <a:rPr lang="en-US" sz="3100" dirty="0" smtClean="0">
                <a:latin typeface="Times New Roman" charset="0"/>
                <a:ea typeface="Times New Roman" charset="0"/>
                <a:cs typeface="Times New Roman" charset="0"/>
              </a:rPr>
              <a:t>olo en </a:t>
            </a:r>
            <a:r>
              <a:rPr lang="en-US" sz="3100" dirty="0" err="1" smtClean="0">
                <a:latin typeface="Times New Roman" charset="0"/>
                <a:ea typeface="Times New Roman" charset="0"/>
                <a:cs typeface="Times New Roman" charset="0"/>
              </a:rPr>
              <a:t>siete</a:t>
            </a:r>
            <a:r>
              <a:rPr lang="en-US" sz="3100" dirty="0" smtClean="0">
                <a:latin typeface="Times New Roman" charset="0"/>
                <a:ea typeface="Times New Roman" charset="0"/>
                <a:cs typeface="Times New Roman" charset="0"/>
              </a:rPr>
              <a:t> </a:t>
            </a:r>
            <a:r>
              <a:rPr lang="en-US" sz="3100" dirty="0" err="1" smtClean="0">
                <a:latin typeface="Times New Roman" charset="0"/>
                <a:ea typeface="Times New Roman" charset="0"/>
                <a:cs typeface="Times New Roman" charset="0"/>
              </a:rPr>
              <a:t>paises</a:t>
            </a:r>
            <a:r>
              <a:rPr lang="en-US" sz="3100" dirty="0" smtClean="0">
                <a:latin typeface="Times New Roman" charset="0"/>
                <a:ea typeface="Times New Roman" charset="0"/>
                <a:cs typeface="Times New Roman" charset="0"/>
              </a:rPr>
              <a:t> </a:t>
            </a:r>
            <a:r>
              <a:rPr lang="en-US" sz="3100" dirty="0" err="1" smtClean="0">
                <a:latin typeface="Times New Roman" charset="0"/>
                <a:ea typeface="Times New Roman" charset="0"/>
                <a:cs typeface="Times New Roman" charset="0"/>
              </a:rPr>
              <a:t>latinoamericanos</a:t>
            </a:r>
            <a:r>
              <a:rPr lang="en-US" sz="3100" dirty="0" smtClean="0">
                <a:latin typeface="Times New Roman" charset="0"/>
                <a:ea typeface="Times New Roman" charset="0"/>
                <a:cs typeface="Times New Roman" charset="0"/>
              </a:rPr>
              <a:t> se ha </a:t>
            </a:r>
            <a:r>
              <a:rPr lang="en-US" sz="3100" dirty="0" err="1" smtClean="0">
                <a:latin typeface="Times New Roman" charset="0"/>
                <a:ea typeface="Times New Roman" charset="0"/>
                <a:cs typeface="Times New Roman" charset="0"/>
              </a:rPr>
              <a:t>normado</a:t>
            </a:r>
            <a:r>
              <a:rPr lang="en-US" sz="3100" dirty="0" smtClean="0">
                <a:latin typeface="Times New Roman" charset="0"/>
                <a:ea typeface="Times New Roman" charset="0"/>
                <a:cs typeface="Times New Roman" charset="0"/>
              </a:rPr>
              <a:t> la </a:t>
            </a:r>
            <a:r>
              <a:rPr lang="en-US" sz="3100" dirty="0" err="1" smtClean="0">
                <a:latin typeface="Times New Roman" charset="0"/>
                <a:ea typeface="Times New Roman" charset="0"/>
                <a:cs typeface="Times New Roman" charset="0"/>
              </a:rPr>
              <a:t>Paridad</a:t>
            </a:r>
            <a:r>
              <a:rPr lang="en-US" sz="3100" dirty="0" smtClean="0">
                <a:latin typeface="Times New Roman" charset="0"/>
                <a:ea typeface="Times New Roman" charset="0"/>
                <a:cs typeface="Times New Roman" charset="0"/>
              </a:rPr>
              <a:t>, la </a:t>
            </a:r>
            <a:r>
              <a:rPr lang="en-US" sz="3100" dirty="0" err="1" smtClean="0">
                <a:latin typeface="Times New Roman" charset="0"/>
                <a:ea typeface="Times New Roman" charset="0"/>
                <a:cs typeface="Times New Roman" charset="0"/>
              </a:rPr>
              <a:t>alternancia</a:t>
            </a:r>
            <a:r>
              <a:rPr lang="en-US" sz="3100" dirty="0" smtClean="0">
                <a:latin typeface="Times New Roman" charset="0"/>
                <a:ea typeface="Times New Roman" charset="0"/>
                <a:cs typeface="Times New Roman" charset="0"/>
              </a:rPr>
              <a:t> y la </a:t>
            </a:r>
            <a:r>
              <a:rPr lang="en-US" sz="3100" dirty="0" err="1" smtClean="0">
                <a:latin typeface="Times New Roman" charset="0"/>
                <a:ea typeface="Times New Roman" charset="0"/>
                <a:cs typeface="Times New Roman" charset="0"/>
              </a:rPr>
              <a:t>inclusión</a:t>
            </a:r>
            <a:r>
              <a:rPr lang="en-US" sz="3100" dirty="0" smtClean="0">
                <a:latin typeface="Times New Roman" charset="0"/>
                <a:ea typeface="Times New Roman" charset="0"/>
                <a:cs typeface="Times New Roman" charset="0"/>
              </a:rPr>
              <a:t>. Solo hay </a:t>
            </a:r>
            <a:r>
              <a:rPr lang="en-US" sz="3100" dirty="0" err="1" smtClean="0">
                <a:latin typeface="Times New Roman" charset="0"/>
                <a:ea typeface="Times New Roman" charset="0"/>
                <a:cs typeface="Times New Roman" charset="0"/>
              </a:rPr>
              <a:t>cuotas</a:t>
            </a:r>
            <a:r>
              <a:rPr lang="en-US" sz="3100" dirty="0" smtClean="0">
                <a:latin typeface="Times New Roman" charset="0"/>
                <a:ea typeface="Times New Roman" charset="0"/>
                <a:cs typeface="Times New Roman" charset="0"/>
              </a:rPr>
              <a:t> </a:t>
            </a:r>
            <a:r>
              <a:rPr lang="en-US" sz="3100" dirty="0" err="1" smtClean="0">
                <a:latin typeface="Times New Roman" charset="0"/>
                <a:ea typeface="Times New Roman" charset="0"/>
                <a:cs typeface="Times New Roman" charset="0"/>
              </a:rPr>
              <a:t>en</a:t>
            </a:r>
            <a:r>
              <a:rPr lang="en-US" sz="3100" dirty="0" smtClean="0">
                <a:latin typeface="Times New Roman" charset="0"/>
                <a:ea typeface="Times New Roman" charset="0"/>
                <a:cs typeface="Times New Roman" charset="0"/>
              </a:rPr>
              <a:t> </a:t>
            </a:r>
            <a:r>
              <a:rPr lang="en-US" sz="3100" dirty="0" err="1" smtClean="0">
                <a:latin typeface="Times New Roman" charset="0"/>
                <a:ea typeface="Times New Roman" charset="0"/>
                <a:cs typeface="Times New Roman" charset="0"/>
              </a:rPr>
              <a:t>otros</a:t>
            </a:r>
            <a:r>
              <a:rPr lang="en-US" sz="3100" dirty="0" smtClean="0">
                <a:latin typeface="Times New Roman" charset="0"/>
                <a:ea typeface="Times New Roman" charset="0"/>
                <a:cs typeface="Times New Roman" charset="0"/>
              </a:rPr>
              <a:t>, </a:t>
            </a:r>
            <a:r>
              <a:rPr lang="en-US" sz="3100" dirty="0" err="1" smtClean="0">
                <a:latin typeface="Times New Roman" charset="0"/>
                <a:ea typeface="Times New Roman" charset="0"/>
                <a:cs typeface="Times New Roman" charset="0"/>
              </a:rPr>
              <a:t>ni</a:t>
            </a:r>
            <a:r>
              <a:rPr lang="en-US" sz="3100" dirty="0" smtClean="0">
                <a:latin typeface="Times New Roman" charset="0"/>
                <a:ea typeface="Times New Roman" charset="0"/>
                <a:cs typeface="Times New Roman" charset="0"/>
              </a:rPr>
              <a:t> </a:t>
            </a:r>
            <a:r>
              <a:rPr lang="en-US" sz="3100" dirty="0" err="1" smtClean="0">
                <a:latin typeface="Times New Roman" charset="0"/>
                <a:ea typeface="Times New Roman" charset="0"/>
                <a:cs typeface="Times New Roman" charset="0"/>
              </a:rPr>
              <a:t>cuota</a:t>
            </a:r>
            <a:r>
              <a:rPr lang="en-US" sz="3100" dirty="0" smtClean="0">
                <a:latin typeface="Times New Roman" charset="0"/>
                <a:ea typeface="Times New Roman" charset="0"/>
                <a:cs typeface="Times New Roman" charset="0"/>
              </a:rPr>
              <a:t> </a:t>
            </a:r>
            <a:r>
              <a:rPr lang="en-US" sz="3100" dirty="0" err="1" smtClean="0">
                <a:latin typeface="Times New Roman" charset="0"/>
                <a:ea typeface="Times New Roman" charset="0"/>
                <a:cs typeface="Times New Roman" charset="0"/>
              </a:rPr>
              <a:t>ni</a:t>
            </a:r>
            <a:r>
              <a:rPr lang="en-US" sz="3100" dirty="0" smtClean="0">
                <a:latin typeface="Times New Roman" charset="0"/>
                <a:ea typeface="Times New Roman" charset="0"/>
                <a:cs typeface="Times New Roman" charset="0"/>
              </a:rPr>
              <a:t> </a:t>
            </a:r>
            <a:r>
              <a:rPr lang="en-US" sz="3100" dirty="0" err="1" smtClean="0">
                <a:latin typeface="Times New Roman" charset="0"/>
                <a:ea typeface="Times New Roman" charset="0"/>
                <a:cs typeface="Times New Roman" charset="0"/>
              </a:rPr>
              <a:t>paridad</a:t>
            </a:r>
            <a:endParaRPr lang="en-US" sz="3100" dirty="0">
              <a:latin typeface="Times New Roman" charset="0"/>
              <a:ea typeface="Times New Roman" charset="0"/>
              <a:cs typeface="Times New Roman" charset="0"/>
            </a:endParaRPr>
          </a:p>
          <a:p>
            <a:endParaRPr lang="en-US" sz="3100" dirty="0" smtClean="0">
              <a:latin typeface="Times New Roman" charset="0"/>
              <a:ea typeface="Times New Roman" charset="0"/>
              <a:cs typeface="Times New Roman" charset="0"/>
            </a:endParaRPr>
          </a:p>
          <a:p>
            <a:pPr lvl="0"/>
            <a:r>
              <a:rPr lang="es-ES_tradnl" sz="3100" dirty="0">
                <a:latin typeface="Times New Roman" charset="0"/>
                <a:ea typeface="Times New Roman" charset="0"/>
                <a:cs typeface="Times New Roman" charset="0"/>
              </a:rPr>
              <a:t>Estas causales limitan el ejercicio pleno de  los derechos políticos de las mujeres indígenas y corroen y deslegitiman las democracias, en cualquier parte del mundo. </a:t>
            </a:r>
          </a:p>
          <a:p>
            <a:endParaRPr lang="es-ES_tradnl" sz="3100" dirty="0">
              <a:latin typeface="Times New Roman" charset="0"/>
              <a:ea typeface="Times New Roman" charset="0"/>
              <a:cs typeface="Times New Roman" charset="0"/>
            </a:endParaRPr>
          </a:p>
          <a:p>
            <a:endParaRPr lang="en-US" dirty="0" smtClean="0"/>
          </a:p>
          <a:p>
            <a:endParaRPr lang="en-US" dirty="0"/>
          </a:p>
        </p:txBody>
      </p:sp>
    </p:spTree>
    <p:extLst>
      <p:ext uri="{BB962C8B-B14F-4D97-AF65-F5344CB8AC3E}">
        <p14:creationId xmlns:p14="http://schemas.microsoft.com/office/powerpoint/2010/main" val="12429537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err="1" smtClean="0">
                <a:latin typeface="Times New Roman"/>
                <a:cs typeface="Times New Roman"/>
              </a:rPr>
              <a:t>Factores</a:t>
            </a:r>
            <a:r>
              <a:rPr lang="en-US" sz="3600" dirty="0" smtClean="0">
                <a:latin typeface="Times New Roman"/>
                <a:cs typeface="Times New Roman"/>
              </a:rPr>
              <a:t> que </a:t>
            </a:r>
            <a:r>
              <a:rPr lang="en-US" sz="3600" dirty="0" err="1" smtClean="0">
                <a:latin typeface="Times New Roman"/>
                <a:cs typeface="Times New Roman"/>
              </a:rPr>
              <a:t>limitan</a:t>
            </a:r>
            <a:r>
              <a:rPr lang="en-US" sz="3600" dirty="0" smtClean="0">
                <a:latin typeface="Times New Roman"/>
                <a:cs typeface="Times New Roman"/>
              </a:rPr>
              <a:t> la </a:t>
            </a:r>
            <a:r>
              <a:rPr lang="en-US" sz="3600" dirty="0" err="1" smtClean="0">
                <a:latin typeface="Times New Roman"/>
                <a:cs typeface="Times New Roman"/>
              </a:rPr>
              <a:t>participación</a:t>
            </a:r>
            <a:r>
              <a:rPr lang="en-US" sz="3600" dirty="0" smtClean="0">
                <a:latin typeface="Times New Roman"/>
                <a:cs typeface="Times New Roman"/>
              </a:rPr>
              <a:t> </a:t>
            </a:r>
            <a:r>
              <a:rPr lang="en-US" sz="3600" dirty="0" err="1" smtClean="0">
                <a:latin typeface="Times New Roman"/>
                <a:cs typeface="Times New Roman"/>
              </a:rPr>
              <a:t>Política</a:t>
            </a:r>
            <a:r>
              <a:rPr lang="en-US" sz="3600" dirty="0" smtClean="0">
                <a:latin typeface="Times New Roman"/>
                <a:cs typeface="Times New Roman"/>
              </a:rPr>
              <a:t> de las </a:t>
            </a:r>
            <a:r>
              <a:rPr lang="en-US" sz="3600" dirty="0" err="1" smtClean="0">
                <a:latin typeface="Times New Roman"/>
                <a:cs typeface="Times New Roman"/>
              </a:rPr>
              <a:t>mujeres</a:t>
            </a:r>
            <a:endParaRPr lang="en-US" sz="3600" dirty="0">
              <a:latin typeface="Times New Roman"/>
              <a:cs typeface="Times New Roman"/>
            </a:endParaRPr>
          </a:p>
        </p:txBody>
      </p:sp>
      <p:sp>
        <p:nvSpPr>
          <p:cNvPr id="3" name="Content Placeholder 2"/>
          <p:cNvSpPr>
            <a:spLocks noGrp="1"/>
          </p:cNvSpPr>
          <p:nvPr>
            <p:ph idx="1"/>
          </p:nvPr>
        </p:nvSpPr>
        <p:spPr/>
        <p:txBody>
          <a:bodyPr>
            <a:normAutofit/>
          </a:bodyPr>
          <a:lstStyle/>
          <a:p>
            <a:r>
              <a:rPr lang="es-ES_tradnl" dirty="0" smtClean="0">
                <a:latin typeface="Times New Roman"/>
                <a:cs typeface="Times New Roman"/>
              </a:rPr>
              <a:t>Sistema </a:t>
            </a:r>
            <a:r>
              <a:rPr lang="es-ES_tradnl" dirty="0" err="1" smtClean="0">
                <a:latin typeface="Times New Roman"/>
                <a:cs typeface="Times New Roman"/>
              </a:rPr>
              <a:t>colonizante</a:t>
            </a:r>
            <a:r>
              <a:rPr lang="es-ES_tradnl" dirty="0" smtClean="0">
                <a:latin typeface="Times New Roman"/>
                <a:cs typeface="Times New Roman"/>
              </a:rPr>
              <a:t> en </a:t>
            </a:r>
            <a:r>
              <a:rPr lang="es-ES_tradnl" dirty="0">
                <a:latin typeface="Times New Roman"/>
                <a:cs typeface="Times New Roman"/>
              </a:rPr>
              <a:t>el </a:t>
            </a:r>
            <a:r>
              <a:rPr lang="es-ES_tradnl" dirty="0" smtClean="0">
                <a:latin typeface="Times New Roman"/>
                <a:cs typeface="Times New Roman"/>
              </a:rPr>
              <a:t>ámbito </a:t>
            </a:r>
            <a:r>
              <a:rPr lang="es-ES_tradnl" dirty="0">
                <a:latin typeface="Times New Roman"/>
                <a:cs typeface="Times New Roman"/>
              </a:rPr>
              <a:t>político, </a:t>
            </a:r>
            <a:r>
              <a:rPr lang="es-ES_tradnl" dirty="0" smtClean="0">
                <a:latin typeface="Times New Roman"/>
                <a:cs typeface="Times New Roman"/>
              </a:rPr>
              <a:t>económico</a:t>
            </a:r>
            <a:r>
              <a:rPr lang="es-ES_tradnl" dirty="0">
                <a:latin typeface="Times New Roman"/>
                <a:cs typeface="Times New Roman"/>
              </a:rPr>
              <a:t>, social, jurídica y ambiental</a:t>
            </a:r>
          </a:p>
          <a:p>
            <a:r>
              <a:rPr lang="es-ES_tradnl" dirty="0" smtClean="0">
                <a:latin typeface="Times New Roman"/>
                <a:cs typeface="Times New Roman"/>
              </a:rPr>
              <a:t>Patriarcado/Machismo</a:t>
            </a:r>
            <a:r>
              <a:rPr lang="es-ES_tradnl" dirty="0">
                <a:latin typeface="Times New Roman"/>
                <a:cs typeface="Times New Roman"/>
              </a:rPr>
              <a:t>, </a:t>
            </a:r>
          </a:p>
          <a:p>
            <a:r>
              <a:rPr lang="es-ES_tradnl" dirty="0">
                <a:latin typeface="Times New Roman"/>
                <a:cs typeface="Times New Roman"/>
              </a:rPr>
              <a:t>El racismo y la discriminación</a:t>
            </a:r>
          </a:p>
          <a:p>
            <a:r>
              <a:rPr lang="es-ES_tradnl" dirty="0">
                <a:latin typeface="Times New Roman"/>
                <a:cs typeface="Times New Roman"/>
              </a:rPr>
              <a:t>Los discursos de odio y racistas</a:t>
            </a:r>
          </a:p>
          <a:p>
            <a:r>
              <a:rPr lang="es-ES_tradnl" dirty="0">
                <a:latin typeface="Times New Roman"/>
                <a:cs typeface="Times New Roman"/>
              </a:rPr>
              <a:t>Diferentes formas de violencia contra las mujeres indígenas</a:t>
            </a:r>
          </a:p>
          <a:p>
            <a:r>
              <a:rPr lang="es-ES_tradnl" dirty="0">
                <a:latin typeface="Times New Roman"/>
                <a:cs typeface="Times New Roman"/>
              </a:rPr>
              <a:t>Impunidad económica, política, militar, jurídica (reproductora de la </a:t>
            </a:r>
            <a:r>
              <a:rPr lang="es-ES_tradnl" dirty="0" smtClean="0">
                <a:latin typeface="Times New Roman"/>
                <a:cs typeface="Times New Roman"/>
              </a:rPr>
              <a:t>corrupción</a:t>
            </a:r>
            <a:r>
              <a:rPr lang="es-ES_tradnl" dirty="0">
                <a:latin typeface="Times New Roman"/>
                <a:cs typeface="Times New Roman"/>
              </a:rPr>
              <a:t>)</a:t>
            </a:r>
          </a:p>
          <a:p>
            <a:endParaRPr lang="es-ES_tradnl" dirty="0"/>
          </a:p>
          <a:p>
            <a:endParaRPr lang="en-US" dirty="0"/>
          </a:p>
        </p:txBody>
      </p:sp>
    </p:spTree>
    <p:extLst>
      <p:ext uri="{BB962C8B-B14F-4D97-AF65-F5344CB8AC3E}">
        <p14:creationId xmlns:p14="http://schemas.microsoft.com/office/powerpoint/2010/main" val="6823062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err="1">
                <a:latin typeface="Times New Roman"/>
                <a:cs typeface="Times New Roman"/>
              </a:rPr>
              <a:t>Violencia</a:t>
            </a:r>
            <a:r>
              <a:rPr lang="en-US" sz="3600" dirty="0">
                <a:latin typeface="Times New Roman"/>
                <a:cs typeface="Times New Roman"/>
              </a:rPr>
              <a:t> </a:t>
            </a:r>
            <a:r>
              <a:rPr lang="en-US" sz="3600" dirty="0" err="1">
                <a:latin typeface="Times New Roman"/>
                <a:cs typeface="Times New Roman"/>
              </a:rPr>
              <a:t>Política</a:t>
            </a:r>
            <a:r>
              <a:rPr lang="en-US" sz="3600" dirty="0">
                <a:latin typeface="Times New Roman"/>
                <a:cs typeface="Times New Roman"/>
              </a:rPr>
              <a:t> </a:t>
            </a:r>
            <a:r>
              <a:rPr lang="en-US" sz="3600" dirty="0" smtClean="0">
                <a:latin typeface="Times New Roman"/>
                <a:cs typeface="Times New Roman"/>
              </a:rPr>
              <a:t>contra las </a:t>
            </a:r>
            <a:r>
              <a:rPr lang="en-US" sz="3600" dirty="0" err="1" smtClean="0">
                <a:latin typeface="Times New Roman"/>
                <a:cs typeface="Times New Roman"/>
              </a:rPr>
              <a:t>mujeres</a:t>
            </a:r>
            <a:endParaRPr lang="en-US" sz="3600" dirty="0">
              <a:latin typeface="Times New Roman"/>
              <a:cs typeface="Times New Roman"/>
            </a:endParaRPr>
          </a:p>
        </p:txBody>
      </p:sp>
      <p:sp>
        <p:nvSpPr>
          <p:cNvPr id="3" name="Content Placeholder 2"/>
          <p:cNvSpPr>
            <a:spLocks noGrp="1"/>
          </p:cNvSpPr>
          <p:nvPr>
            <p:ph idx="1"/>
          </p:nvPr>
        </p:nvSpPr>
        <p:spPr/>
        <p:txBody>
          <a:bodyPr>
            <a:normAutofit/>
          </a:bodyPr>
          <a:lstStyle/>
          <a:p>
            <a:pPr marL="0" indent="0">
              <a:buNone/>
            </a:pPr>
            <a:r>
              <a:rPr lang="es-ES_tradnl" dirty="0" smtClean="0">
                <a:latin typeface="Times New Roman"/>
                <a:cs typeface="Times New Roman"/>
              </a:rPr>
              <a:t>Estudio Unión Interparlamentaria pone en relieve, porcentajes de violencia contra las mujeres:</a:t>
            </a:r>
          </a:p>
          <a:p>
            <a:pPr marL="0" indent="0">
              <a:buNone/>
            </a:pPr>
            <a:endParaRPr lang="es-ES_tradnl" dirty="0" smtClean="0">
              <a:latin typeface="Times New Roman"/>
              <a:cs typeface="Times New Roman"/>
            </a:endParaRPr>
          </a:p>
          <a:p>
            <a:pPr marL="0" indent="0">
              <a:buNone/>
            </a:pPr>
            <a:r>
              <a:rPr lang="es-ES_tradnl" dirty="0" smtClean="0">
                <a:latin typeface="Times New Roman"/>
                <a:cs typeface="Times New Roman"/>
              </a:rPr>
              <a:t>81.8%   expresaron violencia psicológica</a:t>
            </a:r>
          </a:p>
          <a:p>
            <a:pPr marL="0" indent="0">
              <a:buNone/>
            </a:pPr>
            <a:r>
              <a:rPr lang="es-ES_tradnl" dirty="0" smtClean="0">
                <a:latin typeface="Times New Roman"/>
                <a:cs typeface="Times New Roman"/>
              </a:rPr>
              <a:t>44%      amenazas, golpes, muerte, violación y  secuestro a ellas y a sus 	   hijos.  			  </a:t>
            </a:r>
          </a:p>
          <a:p>
            <a:pPr marL="0" indent="0">
              <a:buNone/>
            </a:pPr>
            <a:r>
              <a:rPr lang="es-ES_tradnl" dirty="0" smtClean="0">
                <a:latin typeface="Times New Roman"/>
                <a:cs typeface="Times New Roman"/>
              </a:rPr>
              <a:t>65%      insultos sexistas</a:t>
            </a:r>
          </a:p>
          <a:p>
            <a:pPr marL="0" indent="0">
              <a:buNone/>
            </a:pPr>
            <a:r>
              <a:rPr lang="es-ES_tradnl" dirty="0" smtClean="0">
                <a:latin typeface="Times New Roman"/>
                <a:cs typeface="Times New Roman"/>
              </a:rPr>
              <a:t>20%      acoso sexual</a:t>
            </a:r>
          </a:p>
          <a:p>
            <a:pPr marL="0" indent="0">
              <a:buNone/>
            </a:pPr>
            <a:r>
              <a:rPr lang="es-ES_tradnl" dirty="0" smtClean="0">
                <a:latin typeface="Times New Roman"/>
                <a:cs typeface="Times New Roman"/>
              </a:rPr>
              <a:t>20%      agresiones físicas, bofetadas, empujones y 	golpes.</a:t>
            </a:r>
            <a:endParaRPr lang="es-ES_tradnl" dirty="0">
              <a:latin typeface="Times New Roman"/>
              <a:cs typeface="Times New Roman"/>
            </a:endParaRPr>
          </a:p>
        </p:txBody>
      </p:sp>
    </p:spTree>
    <p:extLst>
      <p:ext uri="{BB962C8B-B14F-4D97-AF65-F5344CB8AC3E}">
        <p14:creationId xmlns:p14="http://schemas.microsoft.com/office/powerpoint/2010/main" val="21206223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err="1" smtClean="0">
                <a:latin typeface="Times New Roman"/>
                <a:cs typeface="Times New Roman"/>
              </a:rPr>
              <a:t>Violencia</a:t>
            </a:r>
            <a:r>
              <a:rPr lang="en-US" b="1" dirty="0" smtClean="0">
                <a:latin typeface="Times New Roman"/>
                <a:cs typeface="Times New Roman"/>
              </a:rPr>
              <a:t> </a:t>
            </a:r>
            <a:r>
              <a:rPr lang="en-US" b="1" dirty="0" err="1" smtClean="0">
                <a:latin typeface="Times New Roman"/>
                <a:cs typeface="Times New Roman"/>
              </a:rPr>
              <a:t>política</a:t>
            </a:r>
            <a:r>
              <a:rPr lang="en-US" b="1" dirty="0" smtClean="0">
                <a:latin typeface="Times New Roman"/>
                <a:cs typeface="Times New Roman"/>
              </a:rPr>
              <a:t> contra </a:t>
            </a:r>
            <a:r>
              <a:rPr lang="en-US" b="1" dirty="0" err="1" smtClean="0">
                <a:latin typeface="Times New Roman"/>
                <a:cs typeface="Times New Roman"/>
              </a:rPr>
              <a:t>las</a:t>
            </a:r>
            <a:r>
              <a:rPr lang="en-US" b="1" dirty="0" smtClean="0">
                <a:latin typeface="Times New Roman"/>
                <a:cs typeface="Times New Roman"/>
              </a:rPr>
              <a:t> </a:t>
            </a:r>
            <a:r>
              <a:rPr lang="en-US" b="1" dirty="0" err="1" smtClean="0">
                <a:latin typeface="Times New Roman"/>
                <a:cs typeface="Times New Roman"/>
              </a:rPr>
              <a:t>mujeres</a:t>
            </a:r>
            <a:endParaRPr lang="en-US" b="1" dirty="0">
              <a:latin typeface="Times New Roman"/>
              <a:cs typeface="Times New Roman"/>
            </a:endParaRPr>
          </a:p>
        </p:txBody>
      </p:sp>
      <p:sp>
        <p:nvSpPr>
          <p:cNvPr id="3" name="Content Placeholder 2"/>
          <p:cNvSpPr>
            <a:spLocks noGrp="1"/>
          </p:cNvSpPr>
          <p:nvPr>
            <p:ph idx="1"/>
          </p:nvPr>
        </p:nvSpPr>
        <p:spPr/>
        <p:txBody>
          <a:bodyPr>
            <a:normAutofit/>
          </a:bodyPr>
          <a:lstStyle/>
          <a:p>
            <a:r>
              <a:rPr lang="en-US" dirty="0" smtClean="0">
                <a:latin typeface="Times New Roman"/>
                <a:cs typeface="Times New Roman"/>
              </a:rPr>
              <a:t>Las </a:t>
            </a:r>
            <a:r>
              <a:rPr lang="en-US" dirty="0" err="1" smtClean="0">
                <a:latin typeface="Times New Roman"/>
                <a:cs typeface="Times New Roman"/>
              </a:rPr>
              <a:t>distintas</a:t>
            </a:r>
            <a:r>
              <a:rPr lang="en-US" dirty="0" smtClean="0">
                <a:latin typeface="Times New Roman"/>
                <a:cs typeface="Times New Roman"/>
              </a:rPr>
              <a:t> </a:t>
            </a:r>
            <a:r>
              <a:rPr lang="en-US" dirty="0" err="1" smtClean="0">
                <a:latin typeface="Times New Roman"/>
                <a:cs typeface="Times New Roman"/>
              </a:rPr>
              <a:t>formas</a:t>
            </a:r>
            <a:r>
              <a:rPr lang="en-US" dirty="0" smtClean="0">
                <a:latin typeface="Times New Roman"/>
                <a:cs typeface="Times New Roman"/>
              </a:rPr>
              <a:t> de </a:t>
            </a:r>
            <a:r>
              <a:rPr lang="en-US" dirty="0" err="1" smtClean="0">
                <a:latin typeface="Times New Roman"/>
                <a:cs typeface="Times New Roman"/>
              </a:rPr>
              <a:t>violencia</a:t>
            </a:r>
            <a:endParaRPr lang="en-US" dirty="0" smtClean="0">
              <a:latin typeface="Times New Roman"/>
              <a:cs typeface="Times New Roman"/>
            </a:endParaRPr>
          </a:p>
          <a:p>
            <a:endParaRPr lang="en-US" dirty="0" smtClean="0">
              <a:latin typeface="Times New Roman"/>
              <a:cs typeface="Times New Roman"/>
            </a:endParaRPr>
          </a:p>
          <a:p>
            <a:pPr lvl="0"/>
            <a:r>
              <a:rPr lang="es-ES_tradnl" dirty="0" smtClean="0">
                <a:latin typeface="Times New Roman"/>
                <a:cs typeface="Times New Roman"/>
              </a:rPr>
              <a:t>Cibernética </a:t>
            </a:r>
            <a:r>
              <a:rPr lang="es-ES_tradnl" dirty="0">
                <a:latin typeface="Times New Roman"/>
                <a:cs typeface="Times New Roman"/>
              </a:rPr>
              <a:t>y todas las formas de violencia. discursos de odio, </a:t>
            </a:r>
            <a:r>
              <a:rPr lang="es-ES_tradnl" dirty="0" smtClean="0">
                <a:latin typeface="Times New Roman"/>
                <a:cs typeface="Times New Roman"/>
              </a:rPr>
              <a:t>misóginos</a:t>
            </a:r>
            <a:r>
              <a:rPr lang="es-ES_tradnl" dirty="0">
                <a:latin typeface="Times New Roman"/>
                <a:cs typeface="Times New Roman"/>
              </a:rPr>
              <a:t>, racistas, sexistas, los juicios morales, y religiosos, que legitiman la violencia contra </a:t>
            </a:r>
            <a:r>
              <a:rPr lang="es-ES_tradnl" dirty="0" smtClean="0">
                <a:latin typeface="Times New Roman"/>
                <a:cs typeface="Times New Roman"/>
              </a:rPr>
              <a:t>las mujeres indígenas</a:t>
            </a:r>
            <a:r>
              <a:rPr lang="es-ES_tradnl" dirty="0">
                <a:latin typeface="Times New Roman"/>
                <a:cs typeface="Times New Roman"/>
              </a:rPr>
              <a:t>. </a:t>
            </a:r>
            <a:endParaRPr lang="es-ES_tradnl" dirty="0" smtClean="0">
              <a:latin typeface="Times New Roman"/>
              <a:cs typeface="Times New Roman"/>
            </a:endParaRPr>
          </a:p>
          <a:p>
            <a:pPr lvl="0"/>
            <a:endParaRPr lang="es-ES_tradnl" dirty="0" smtClean="0">
              <a:latin typeface="Times New Roman"/>
              <a:cs typeface="Times New Roman"/>
            </a:endParaRPr>
          </a:p>
          <a:p>
            <a:pPr lvl="0"/>
            <a:r>
              <a:rPr lang="es-ES_tradnl" dirty="0" smtClean="0">
                <a:latin typeface="Times New Roman"/>
                <a:cs typeface="Times New Roman"/>
              </a:rPr>
              <a:t>Epistémica </a:t>
            </a:r>
            <a:r>
              <a:rPr lang="es-ES_tradnl" dirty="0">
                <a:latin typeface="Times New Roman"/>
                <a:cs typeface="Times New Roman"/>
              </a:rPr>
              <a:t>que se vincula con la colonización, el capitalismo, doctrina del descubrimiento</a:t>
            </a:r>
            <a:r>
              <a:rPr lang="es-ES_tradnl" dirty="0"/>
              <a:t>)</a:t>
            </a:r>
          </a:p>
          <a:p>
            <a:endParaRPr lang="en-US" dirty="0"/>
          </a:p>
        </p:txBody>
      </p:sp>
    </p:spTree>
    <p:extLst>
      <p:ext uri="{BB962C8B-B14F-4D97-AF65-F5344CB8AC3E}">
        <p14:creationId xmlns:p14="http://schemas.microsoft.com/office/powerpoint/2010/main" val="13940029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GT" dirty="0">
                <a:latin typeface="Times New Roman" charset="0"/>
                <a:ea typeface="Times New Roman" charset="0"/>
                <a:cs typeface="Times New Roman" charset="0"/>
              </a:rPr>
              <a:t>¿De qué trata la Igualdad Sustantiva?</a:t>
            </a:r>
          </a:p>
        </p:txBody>
      </p:sp>
      <p:sp>
        <p:nvSpPr>
          <p:cNvPr id="4" name="Marcador de contenido 3"/>
          <p:cNvSpPr>
            <a:spLocks noGrp="1"/>
          </p:cNvSpPr>
          <p:nvPr>
            <p:ph sz="half" idx="2"/>
          </p:nvPr>
        </p:nvSpPr>
        <p:spPr>
          <a:xfrm>
            <a:off x="672362" y="1951283"/>
            <a:ext cx="5157787" cy="3684588"/>
          </a:xfrm>
        </p:spPr>
        <p:txBody>
          <a:bodyPr>
            <a:normAutofit/>
          </a:bodyPr>
          <a:lstStyle/>
          <a:p>
            <a:pPr marL="0" indent="0" algn="just">
              <a:buNone/>
            </a:pPr>
            <a:r>
              <a:rPr lang="es-ES" dirty="0">
                <a:latin typeface="Times New Roman" charset="0"/>
                <a:ea typeface="Times New Roman" charset="0"/>
                <a:cs typeface="Times New Roman" charset="0"/>
              </a:rPr>
              <a:t>Las mujeres constituimos más de la mitad de la población mundial y; hemos tenido que defender y exigir derechos que eliminen toda forma de discriminación contra la mujer y que garanticen nuestra participación con igualdad en los ámbitos educativo, laboral, político y social.</a:t>
            </a:r>
          </a:p>
          <a:p>
            <a:endParaRPr lang="es-GT" dirty="0"/>
          </a:p>
        </p:txBody>
      </p:sp>
      <p:pic>
        <p:nvPicPr>
          <p:cNvPr id="7" name="Marcador de contenido 6"/>
          <p:cNvPicPr>
            <a:picLocks noGrp="1" noChangeAspect="1"/>
          </p:cNvPicPr>
          <p:nvPr>
            <p:ph sz="quarter" idx="4"/>
          </p:nvPr>
        </p:nvPicPr>
        <p:blipFill>
          <a:blip r:embed="rId2"/>
          <a:stretch>
            <a:fillRect/>
          </a:stretch>
        </p:blipFill>
        <p:spPr>
          <a:xfrm>
            <a:off x="6097588" y="2060620"/>
            <a:ext cx="5415903" cy="3065171"/>
          </a:xfrm>
          <a:prstGeom prst="rect">
            <a:avLst/>
          </a:prstGeom>
        </p:spPr>
      </p:pic>
      <p:pic>
        <p:nvPicPr>
          <p:cNvPr id="8" name="Imagen 7"/>
          <p:cNvPicPr>
            <a:picLocks noChangeAspect="1"/>
          </p:cNvPicPr>
          <p:nvPr/>
        </p:nvPicPr>
        <p:blipFill>
          <a:blip r:embed="rId3"/>
          <a:stretch>
            <a:fillRect/>
          </a:stretch>
        </p:blipFill>
        <p:spPr>
          <a:xfrm>
            <a:off x="10443550" y="6858000"/>
            <a:ext cx="2139881" cy="1243692"/>
          </a:xfrm>
          <a:prstGeom prst="rect">
            <a:avLst/>
          </a:prstGeom>
        </p:spPr>
      </p:pic>
    </p:spTree>
    <p:extLst>
      <p:ext uri="{BB962C8B-B14F-4D97-AF65-F5344CB8AC3E}">
        <p14:creationId xmlns:p14="http://schemas.microsoft.com/office/powerpoint/2010/main" val="3594601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latin typeface="Arial"/>
                <a:cs typeface="Arial"/>
              </a:rPr>
              <a:t>Violencia</a:t>
            </a:r>
            <a:r>
              <a:rPr lang="en-US" dirty="0" smtClean="0">
                <a:latin typeface="Arial"/>
                <a:cs typeface="Arial"/>
              </a:rPr>
              <a:t> </a:t>
            </a:r>
            <a:r>
              <a:rPr lang="en-US" dirty="0" err="1" smtClean="0">
                <a:latin typeface="Arial"/>
                <a:cs typeface="Arial"/>
              </a:rPr>
              <a:t>cibernética</a:t>
            </a:r>
            <a:endParaRPr lang="en-US" dirty="0">
              <a:latin typeface="Arial"/>
              <a:cs typeface="Arial"/>
            </a:endParaRPr>
          </a:p>
        </p:txBody>
      </p:sp>
      <p:sp>
        <p:nvSpPr>
          <p:cNvPr id="5" name="Content Placeholder 4"/>
          <p:cNvSpPr>
            <a:spLocks noGrp="1"/>
          </p:cNvSpPr>
          <p:nvPr>
            <p:ph sz="half" idx="1"/>
          </p:nvPr>
        </p:nvSpPr>
        <p:spPr/>
        <p:txBody>
          <a:bodyPr>
            <a:normAutofit fontScale="92500" lnSpcReduction="20000"/>
          </a:bodyPr>
          <a:lstStyle/>
          <a:p>
            <a:r>
              <a:rPr lang="en-US" dirty="0" err="1" smtClean="0">
                <a:latin typeface="Times New Roman" charset="0"/>
                <a:ea typeface="Times New Roman" charset="0"/>
                <a:cs typeface="Times New Roman" charset="0"/>
              </a:rPr>
              <a:t>noticias</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falsas</a:t>
            </a:r>
            <a:endParaRPr lang="en-US" dirty="0" smtClean="0">
              <a:latin typeface="Times New Roman" charset="0"/>
              <a:ea typeface="Times New Roman" charset="0"/>
              <a:cs typeface="Times New Roman" charset="0"/>
            </a:endParaRPr>
          </a:p>
          <a:p>
            <a:r>
              <a:rPr lang="en-US" dirty="0" err="1" smtClean="0">
                <a:latin typeface="Times New Roman" charset="0"/>
                <a:ea typeface="Times New Roman" charset="0"/>
                <a:cs typeface="Times New Roman" charset="0"/>
              </a:rPr>
              <a:t>Discursos</a:t>
            </a:r>
            <a:r>
              <a:rPr lang="en-US" dirty="0" smtClean="0">
                <a:latin typeface="Times New Roman" charset="0"/>
                <a:ea typeface="Times New Roman" charset="0"/>
                <a:cs typeface="Times New Roman" charset="0"/>
              </a:rPr>
              <a:t> de </a:t>
            </a:r>
            <a:r>
              <a:rPr lang="en-US" dirty="0" err="1" smtClean="0">
                <a:latin typeface="Times New Roman" charset="0"/>
                <a:ea typeface="Times New Roman" charset="0"/>
                <a:cs typeface="Times New Roman" charset="0"/>
              </a:rPr>
              <a:t>odio</a:t>
            </a:r>
            <a:endParaRPr lang="en-US" dirty="0" smtClean="0">
              <a:latin typeface="Times New Roman" charset="0"/>
              <a:ea typeface="Times New Roman" charset="0"/>
              <a:cs typeface="Times New Roman" charset="0"/>
            </a:endParaRPr>
          </a:p>
          <a:p>
            <a:r>
              <a:rPr lang="en-US" dirty="0" err="1" smtClean="0">
                <a:latin typeface="Times New Roman" charset="0"/>
                <a:ea typeface="Times New Roman" charset="0"/>
                <a:cs typeface="Times New Roman" charset="0"/>
              </a:rPr>
              <a:t>Descalificación</a:t>
            </a:r>
            <a:endParaRPr lang="en-US" dirty="0" smtClean="0">
              <a:latin typeface="Times New Roman" charset="0"/>
              <a:ea typeface="Times New Roman" charset="0"/>
              <a:cs typeface="Times New Roman" charset="0"/>
            </a:endParaRPr>
          </a:p>
          <a:p>
            <a:r>
              <a:rPr lang="en-US" dirty="0" err="1" smtClean="0">
                <a:latin typeface="Times New Roman" charset="0"/>
                <a:ea typeface="Times New Roman" charset="0"/>
                <a:cs typeface="Times New Roman" charset="0"/>
              </a:rPr>
              <a:t>Inventos</a:t>
            </a:r>
            <a:endParaRPr lang="en-US" dirty="0" smtClean="0">
              <a:latin typeface="Times New Roman" charset="0"/>
              <a:ea typeface="Times New Roman" charset="0"/>
              <a:cs typeface="Times New Roman" charset="0"/>
            </a:endParaRPr>
          </a:p>
          <a:p>
            <a:r>
              <a:rPr lang="en-US" dirty="0" err="1" smtClean="0">
                <a:latin typeface="Times New Roman" charset="0"/>
                <a:ea typeface="Times New Roman" charset="0"/>
                <a:cs typeface="Times New Roman" charset="0"/>
              </a:rPr>
              <a:t>Desprestigio</a:t>
            </a:r>
            <a:endParaRPr lang="en-US" dirty="0" smtClean="0">
              <a:latin typeface="Times New Roman" charset="0"/>
              <a:ea typeface="Times New Roman" charset="0"/>
              <a:cs typeface="Times New Roman" charset="0"/>
            </a:endParaRPr>
          </a:p>
          <a:p>
            <a:r>
              <a:rPr lang="en-US" dirty="0" smtClean="0">
                <a:latin typeface="Times New Roman" charset="0"/>
                <a:ea typeface="Times New Roman" charset="0"/>
                <a:cs typeface="Times New Roman" charset="0"/>
              </a:rPr>
              <a:t>La </a:t>
            </a:r>
            <a:r>
              <a:rPr lang="en-US" dirty="0" err="1" smtClean="0">
                <a:latin typeface="Times New Roman" charset="0"/>
                <a:ea typeface="Times New Roman" charset="0"/>
                <a:cs typeface="Times New Roman" charset="0"/>
              </a:rPr>
              <a:t>falta</a:t>
            </a:r>
            <a:r>
              <a:rPr lang="en-US" dirty="0" smtClean="0">
                <a:latin typeface="Times New Roman" charset="0"/>
                <a:ea typeface="Times New Roman" charset="0"/>
                <a:cs typeface="Times New Roman" charset="0"/>
              </a:rPr>
              <a:t> de </a:t>
            </a:r>
            <a:r>
              <a:rPr lang="en-US" dirty="0" err="1" smtClean="0">
                <a:latin typeface="Times New Roman" charset="0"/>
                <a:ea typeface="Times New Roman" charset="0"/>
                <a:cs typeface="Times New Roman" charset="0"/>
              </a:rPr>
              <a:t>cultura</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política</a:t>
            </a:r>
            <a:endParaRPr lang="en-US" dirty="0" smtClean="0">
              <a:latin typeface="Times New Roman" charset="0"/>
              <a:ea typeface="Times New Roman" charset="0"/>
              <a:cs typeface="Times New Roman" charset="0"/>
            </a:endParaRPr>
          </a:p>
          <a:p>
            <a:r>
              <a:rPr lang="en-US" dirty="0" err="1" smtClean="0">
                <a:latin typeface="Times New Roman" charset="0"/>
                <a:ea typeface="Times New Roman" charset="0"/>
                <a:cs typeface="Times New Roman" charset="0"/>
              </a:rPr>
              <a:t>Florece</a:t>
            </a:r>
            <a:r>
              <a:rPr lang="en-US" dirty="0" smtClean="0">
                <a:latin typeface="Times New Roman" charset="0"/>
                <a:ea typeface="Times New Roman" charset="0"/>
                <a:cs typeface="Times New Roman" charset="0"/>
              </a:rPr>
              <a:t> el </a:t>
            </a:r>
            <a:r>
              <a:rPr lang="en-US" dirty="0" err="1" smtClean="0">
                <a:latin typeface="Times New Roman" charset="0"/>
                <a:ea typeface="Times New Roman" charset="0"/>
                <a:cs typeface="Times New Roman" charset="0"/>
              </a:rPr>
              <a:t>patriarcado,el</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racismo</a:t>
            </a:r>
            <a:r>
              <a:rPr lang="en-US" dirty="0" smtClean="0">
                <a:latin typeface="Times New Roman" charset="0"/>
                <a:ea typeface="Times New Roman" charset="0"/>
                <a:cs typeface="Times New Roman" charset="0"/>
              </a:rPr>
              <a:t> y la </a:t>
            </a:r>
            <a:r>
              <a:rPr lang="en-US" dirty="0" err="1" smtClean="0">
                <a:latin typeface="Times New Roman" charset="0"/>
                <a:ea typeface="Times New Roman" charset="0"/>
                <a:cs typeface="Times New Roman" charset="0"/>
              </a:rPr>
              <a:t>misoginia</a:t>
            </a:r>
            <a:endParaRPr lang="en-US" dirty="0" smtClean="0">
              <a:latin typeface="Times New Roman" charset="0"/>
              <a:ea typeface="Times New Roman" charset="0"/>
              <a:cs typeface="Times New Roman" charset="0"/>
            </a:endParaRPr>
          </a:p>
          <a:p>
            <a:r>
              <a:rPr lang="en-US" dirty="0" smtClean="0">
                <a:latin typeface="Times New Roman" charset="0"/>
                <a:ea typeface="Times New Roman" charset="0"/>
                <a:cs typeface="Times New Roman" charset="0"/>
              </a:rPr>
              <a:t>La </a:t>
            </a:r>
            <a:r>
              <a:rPr lang="en-US" dirty="0" err="1" smtClean="0">
                <a:latin typeface="Times New Roman" charset="0"/>
                <a:ea typeface="Times New Roman" charset="0"/>
                <a:cs typeface="Times New Roman" charset="0"/>
              </a:rPr>
              <a:t>política</a:t>
            </a:r>
            <a:r>
              <a:rPr lang="en-US" dirty="0" smtClean="0">
                <a:latin typeface="Times New Roman" charset="0"/>
                <a:ea typeface="Times New Roman" charset="0"/>
                <a:cs typeface="Times New Roman" charset="0"/>
              </a:rPr>
              <a:t> se </a:t>
            </a:r>
            <a:r>
              <a:rPr lang="en-US" dirty="0" err="1" smtClean="0">
                <a:latin typeface="Times New Roman" charset="0"/>
                <a:ea typeface="Times New Roman" charset="0"/>
                <a:cs typeface="Times New Roman" charset="0"/>
              </a:rPr>
              <a:t>concibe</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como</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ejercicio</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que</a:t>
            </a:r>
            <a:r>
              <a:rPr lang="en-US" dirty="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historicamente</a:t>
            </a:r>
            <a:r>
              <a:rPr lang="en-US" dirty="0" smtClean="0">
                <a:latin typeface="Times New Roman" charset="0"/>
                <a:ea typeface="Times New Roman" charset="0"/>
                <a:cs typeface="Times New Roman" charset="0"/>
              </a:rPr>
              <a:t> era </a:t>
            </a:r>
            <a:r>
              <a:rPr lang="en-US" dirty="0" err="1" smtClean="0">
                <a:latin typeface="Times New Roman" charset="0"/>
                <a:ea typeface="Times New Roman" charset="0"/>
                <a:cs typeface="Times New Roman" charset="0"/>
              </a:rPr>
              <a:t>exclusivo</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para</a:t>
            </a:r>
            <a:r>
              <a:rPr lang="en-US" dirty="0" smtClean="0">
                <a:latin typeface="Times New Roman" charset="0"/>
                <a:ea typeface="Times New Roman" charset="0"/>
                <a:cs typeface="Times New Roman" charset="0"/>
              </a:rPr>
              <a:t> los hombres. </a:t>
            </a:r>
          </a:p>
          <a:p>
            <a:endParaRPr lang="en-US" dirty="0" smtClean="0"/>
          </a:p>
          <a:p>
            <a:endParaRPr lang="en-US" dirty="0" smtClean="0"/>
          </a:p>
          <a:p>
            <a:endParaRPr lang="en-US" dirty="0"/>
          </a:p>
        </p:txBody>
      </p:sp>
      <p:sp>
        <p:nvSpPr>
          <p:cNvPr id="6" name="Content Placeholder 5"/>
          <p:cNvSpPr>
            <a:spLocks noGrp="1"/>
          </p:cNvSpPr>
          <p:nvPr>
            <p:ph sz="half" idx="2"/>
          </p:nvPr>
        </p:nvSpPr>
        <p:spPr/>
        <p:txBody>
          <a:bodyPr>
            <a:normAutofit fontScale="92500" lnSpcReduction="20000"/>
          </a:bodyPr>
          <a:lstStyle/>
          <a:p>
            <a:r>
              <a:rPr lang="en-US" dirty="0" err="1" smtClean="0">
                <a:latin typeface="Times New Roman" charset="0"/>
                <a:ea typeface="Times New Roman" charset="0"/>
                <a:cs typeface="Times New Roman" charset="0"/>
              </a:rPr>
              <a:t>Whatsapp</a:t>
            </a:r>
            <a:endParaRPr lang="en-US" dirty="0" smtClean="0">
              <a:latin typeface="Times New Roman" charset="0"/>
              <a:ea typeface="Times New Roman" charset="0"/>
              <a:cs typeface="Times New Roman" charset="0"/>
            </a:endParaRPr>
          </a:p>
          <a:p>
            <a:r>
              <a:rPr lang="en-US" dirty="0" err="1" smtClean="0">
                <a:latin typeface="Times New Roman" charset="0"/>
                <a:ea typeface="Times New Roman" charset="0"/>
                <a:cs typeface="Times New Roman" charset="0"/>
              </a:rPr>
              <a:t>Instagram</a:t>
            </a:r>
            <a:endParaRPr lang="en-US" dirty="0" smtClean="0">
              <a:latin typeface="Times New Roman" charset="0"/>
              <a:ea typeface="Times New Roman" charset="0"/>
              <a:cs typeface="Times New Roman" charset="0"/>
            </a:endParaRPr>
          </a:p>
          <a:p>
            <a:r>
              <a:rPr lang="en-US" dirty="0" smtClean="0">
                <a:latin typeface="Times New Roman" charset="0"/>
                <a:ea typeface="Times New Roman" charset="0"/>
                <a:cs typeface="Times New Roman" charset="0"/>
              </a:rPr>
              <a:t>FB</a:t>
            </a:r>
          </a:p>
          <a:p>
            <a:r>
              <a:rPr lang="en-US" dirty="0" err="1" smtClean="0">
                <a:latin typeface="Times New Roman" charset="0"/>
                <a:ea typeface="Times New Roman" charset="0"/>
                <a:cs typeface="Times New Roman" charset="0"/>
              </a:rPr>
              <a:t>Netcenter</a:t>
            </a:r>
            <a:endParaRPr lang="en-US" dirty="0">
              <a:latin typeface="Times New Roman" charset="0"/>
              <a:ea typeface="Times New Roman" charset="0"/>
              <a:cs typeface="Times New Roman" charset="0"/>
            </a:endParaRPr>
          </a:p>
          <a:p>
            <a:r>
              <a:rPr lang="en-US" dirty="0" smtClean="0">
                <a:latin typeface="Times New Roman" charset="0"/>
                <a:ea typeface="Times New Roman" charset="0"/>
                <a:cs typeface="Times New Roman" charset="0"/>
              </a:rPr>
              <a:t>Twitter</a:t>
            </a:r>
            <a:endParaRPr lang="en-US" dirty="0">
              <a:latin typeface="Times New Roman" charset="0"/>
              <a:ea typeface="Times New Roman" charset="0"/>
              <a:cs typeface="Times New Roman" charset="0"/>
            </a:endParaRPr>
          </a:p>
        </p:txBody>
      </p:sp>
    </p:spTree>
    <p:extLst>
      <p:ext uri="{BB962C8B-B14F-4D97-AF65-F5344CB8AC3E}">
        <p14:creationId xmlns:p14="http://schemas.microsoft.com/office/powerpoint/2010/main" val="4046052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04555" y="1036637"/>
            <a:ext cx="3255264" cy="805301"/>
          </a:xfrm>
        </p:spPr>
        <p:txBody>
          <a:bodyPr>
            <a:normAutofit/>
          </a:bodyPr>
          <a:lstStyle/>
          <a:p>
            <a:pPr algn="ctr"/>
            <a:r>
              <a:rPr lang="en-US" sz="3600" dirty="0" err="1">
                <a:latin typeface="Arial"/>
                <a:cs typeface="Arial"/>
              </a:rPr>
              <a:t>Racismo</a:t>
            </a:r>
            <a:endParaRPr lang="en-US" sz="3600" dirty="0">
              <a:latin typeface="Arial"/>
              <a:cs typeface="Arial"/>
            </a:endParaRPr>
          </a:p>
        </p:txBody>
      </p:sp>
      <p:pic>
        <p:nvPicPr>
          <p:cNvPr id="6" name="Content Placeholder 5" descr="IMG_1781.JPG"/>
          <p:cNvPicPr>
            <a:picLocks noGrp="1" noChangeAspect="1"/>
          </p:cNvPicPr>
          <p:nvPr>
            <p:ph idx="1"/>
          </p:nvPr>
        </p:nvPicPr>
        <p:blipFill>
          <a:blip r:embed="rId2">
            <a:extLst>
              <a:ext uri="{28A0092B-C50C-407E-A947-70E740481C1C}">
                <a14:useLocalDpi xmlns:a14="http://schemas.microsoft.com/office/drawing/2010/main" val="0"/>
              </a:ext>
            </a:extLst>
          </a:blip>
          <a:srcRect t="7085" b="7085"/>
          <a:stretch>
            <a:fillRect/>
          </a:stretch>
        </p:blipFill>
        <p:spPr>
          <a:xfrm>
            <a:off x="5692776" y="467421"/>
            <a:ext cx="4597399" cy="5853113"/>
          </a:xfrm>
        </p:spPr>
      </p:pic>
      <p:sp>
        <p:nvSpPr>
          <p:cNvPr id="5" name="Text Placeholder 4"/>
          <p:cNvSpPr>
            <a:spLocks noGrp="1"/>
          </p:cNvSpPr>
          <p:nvPr>
            <p:ph type="body" sz="half" idx="2"/>
          </p:nvPr>
        </p:nvSpPr>
        <p:spPr>
          <a:xfrm>
            <a:off x="1904555" y="2537618"/>
            <a:ext cx="3255264" cy="3915446"/>
          </a:xfrm>
        </p:spPr>
        <p:txBody>
          <a:bodyPr>
            <a:normAutofit/>
          </a:bodyPr>
          <a:lstStyle/>
          <a:p>
            <a:pPr algn="just"/>
            <a:r>
              <a:rPr lang="es-ES_tradnl" sz="2400">
                <a:latin typeface="Arial"/>
                <a:cs typeface="Arial"/>
              </a:rPr>
              <a:t>Hasta la señora del aseo,  le habian dado sus credenciales en tanto la exfiscal general aún no recibia las de ella. </a:t>
            </a:r>
          </a:p>
          <a:p>
            <a:pPr algn="just"/>
            <a:endParaRPr lang="es-ES_tradnl" sz="2400">
              <a:latin typeface="Arial"/>
              <a:cs typeface="Arial"/>
            </a:endParaRPr>
          </a:p>
          <a:p>
            <a:pPr algn="just"/>
            <a:endParaRPr lang="es-ES_tradnl" sz="2400">
              <a:latin typeface="Arial"/>
              <a:cs typeface="Arial"/>
            </a:endParaRPr>
          </a:p>
          <a:p>
            <a:r>
              <a:rPr lang="es-ES_tradnl">
                <a:latin typeface="Arial"/>
                <a:cs typeface="Arial"/>
              </a:rPr>
              <a:t>Comentario racista, vertido en la cuenta de twitter “Guate.Nacionalista”  (2019)</a:t>
            </a:r>
          </a:p>
          <a:p>
            <a:endParaRPr lang="es-ES_tradnl">
              <a:latin typeface="Times New Roman"/>
              <a:cs typeface="Times New Roman"/>
            </a:endParaRPr>
          </a:p>
        </p:txBody>
      </p:sp>
    </p:spTree>
    <p:extLst>
      <p:ext uri="{BB962C8B-B14F-4D97-AF65-F5344CB8AC3E}">
        <p14:creationId xmlns:p14="http://schemas.microsoft.com/office/powerpoint/2010/main" val="3232493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err="1" smtClean="0"/>
              <a:t>Fraude</a:t>
            </a:r>
            <a:r>
              <a:rPr lang="en-US" b="1" dirty="0" smtClean="0"/>
              <a:t> Electoral</a:t>
            </a:r>
            <a:endParaRPr lang="en-US" b="1" dirty="0"/>
          </a:p>
        </p:txBody>
      </p:sp>
      <p:sp>
        <p:nvSpPr>
          <p:cNvPr id="3" name="Content Placeholder 2"/>
          <p:cNvSpPr>
            <a:spLocks noGrp="1"/>
          </p:cNvSpPr>
          <p:nvPr>
            <p:ph sz="half" idx="1"/>
          </p:nvPr>
        </p:nvSpPr>
        <p:spPr/>
        <p:txBody>
          <a:bodyPr>
            <a:normAutofit/>
          </a:bodyPr>
          <a:lstStyle/>
          <a:p>
            <a:r>
              <a:rPr lang="es-ES_tradnl" smtClean="0">
                <a:latin typeface="Arial"/>
                <a:cs typeface="Arial"/>
              </a:rPr>
              <a:t>Se negó la curul No. 19 del Parlamento Centroamericano, en 2012.</a:t>
            </a:r>
          </a:p>
          <a:p>
            <a:r>
              <a:rPr lang="es-ES_tradnl" smtClean="0">
                <a:latin typeface="Arial"/>
                <a:cs typeface="Arial"/>
              </a:rPr>
              <a:t>Se hizo la denuncia a las Cortes.</a:t>
            </a:r>
          </a:p>
          <a:p>
            <a:r>
              <a:rPr lang="es-ES_tradnl" smtClean="0">
                <a:latin typeface="Arial"/>
                <a:cs typeface="Arial"/>
              </a:rPr>
              <a:t>La CC dio con lugar, en la resolución, pero lo dejó abierto.</a:t>
            </a:r>
          </a:p>
          <a:p>
            <a:r>
              <a:rPr lang="es-ES_tradnl" smtClean="0">
                <a:latin typeface="Arial"/>
                <a:cs typeface="Arial"/>
              </a:rPr>
              <a:t>La CSJ, 5 de 13 magistrados razonaron su voto.</a:t>
            </a:r>
          </a:p>
          <a:p>
            <a:endParaRPr lang="es-ES_tradnl" smtClean="0">
              <a:latin typeface="Arial"/>
              <a:cs typeface="Arial"/>
            </a:endParaRPr>
          </a:p>
          <a:p>
            <a:endParaRPr lang="es-ES_tradnl">
              <a:latin typeface="Arial"/>
              <a:cs typeface="Arial"/>
            </a:endParaRPr>
          </a:p>
        </p:txBody>
      </p:sp>
      <p:pic>
        <p:nvPicPr>
          <p:cNvPr id="5" name="Content Placeholder 4" descr="_MG_6564.jpg"/>
          <p:cNvPicPr>
            <a:picLocks noGrp="1" noChangeAspect="1"/>
          </p:cNvPicPr>
          <p:nvPr>
            <p:ph sz="half" idx="2"/>
          </p:nvPr>
        </p:nvPicPr>
        <p:blipFill>
          <a:blip r:embed="rId2">
            <a:extLst>
              <a:ext uri="{28A0092B-C50C-407E-A947-70E740481C1C}">
                <a14:useLocalDpi xmlns:a14="http://schemas.microsoft.com/office/drawing/2010/main" val="0"/>
              </a:ext>
            </a:extLst>
          </a:blip>
          <a:srcRect t="12269" b="12269"/>
          <a:stretch>
            <a:fillRect/>
          </a:stretch>
        </p:blipFill>
        <p:spPr/>
      </p:pic>
    </p:spTree>
    <p:extLst>
      <p:ext uri="{BB962C8B-B14F-4D97-AF65-F5344CB8AC3E}">
        <p14:creationId xmlns:p14="http://schemas.microsoft.com/office/powerpoint/2010/main" val="19877548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algn="ctr"/>
            <a:r>
              <a:rPr lang="en-US" b="1" dirty="0" err="1" smtClean="0">
                <a:latin typeface="Arial"/>
                <a:cs typeface="Arial"/>
              </a:rPr>
              <a:t>Insulto</a:t>
            </a:r>
            <a:r>
              <a:rPr lang="en-US" b="1" dirty="0" smtClean="0">
                <a:latin typeface="Arial"/>
                <a:cs typeface="Arial"/>
              </a:rPr>
              <a:t> </a:t>
            </a:r>
            <a:r>
              <a:rPr lang="en-US" b="1" dirty="0" err="1">
                <a:latin typeface="Arial"/>
                <a:cs typeface="Arial"/>
              </a:rPr>
              <a:t>S</a:t>
            </a:r>
            <a:r>
              <a:rPr lang="en-US" b="1" dirty="0" err="1" smtClean="0">
                <a:latin typeface="Arial"/>
                <a:cs typeface="Arial"/>
              </a:rPr>
              <a:t>exista</a:t>
            </a:r>
            <a:endParaRPr lang="en-US" b="1" dirty="0">
              <a:latin typeface="Arial"/>
              <a:cs typeface="Arial"/>
            </a:endParaRPr>
          </a:p>
        </p:txBody>
      </p:sp>
      <p:sp>
        <p:nvSpPr>
          <p:cNvPr id="9" name="Content Placeholder 8"/>
          <p:cNvSpPr>
            <a:spLocks noGrp="1"/>
          </p:cNvSpPr>
          <p:nvPr>
            <p:ph sz="half" idx="1"/>
          </p:nvPr>
        </p:nvSpPr>
        <p:spPr>
          <a:xfrm>
            <a:off x="2022518" y="2426534"/>
            <a:ext cx="3657600" cy="3080599"/>
          </a:xfrm>
        </p:spPr>
        <p:txBody>
          <a:bodyPr>
            <a:normAutofit fontScale="40000" lnSpcReduction="20000"/>
          </a:bodyPr>
          <a:lstStyle/>
          <a:p>
            <a:pPr algn="just"/>
            <a:r>
              <a:rPr lang="es-ES_tradnl" sz="5800" dirty="0" smtClean="0">
                <a:latin typeface="Times New Roman" charset="0"/>
                <a:ea typeface="Times New Roman" charset="0"/>
                <a:cs typeface="Times New Roman" charset="0"/>
              </a:rPr>
              <a:t>Ted </a:t>
            </a:r>
            <a:r>
              <a:rPr lang="es-ES_tradnl" sz="5800" dirty="0" err="1" smtClean="0">
                <a:latin typeface="Times New Roman" charset="0"/>
                <a:ea typeface="Times New Roman" charset="0"/>
                <a:cs typeface="Times New Roman" charset="0"/>
              </a:rPr>
              <a:t>Yoho</a:t>
            </a:r>
            <a:r>
              <a:rPr lang="es-ES_tradnl" sz="5800" dirty="0" smtClean="0">
                <a:latin typeface="Times New Roman" charset="0"/>
                <a:ea typeface="Times New Roman" charset="0"/>
                <a:cs typeface="Times New Roman" charset="0"/>
              </a:rPr>
              <a:t> congresista republicano EU se </a:t>
            </a:r>
            <a:r>
              <a:rPr lang="es-ES_tradnl" sz="5800" dirty="0" err="1" smtClean="0">
                <a:latin typeface="Times New Roman" charset="0"/>
                <a:ea typeface="Times New Roman" charset="0"/>
                <a:cs typeface="Times New Roman" charset="0"/>
              </a:rPr>
              <a:t>refirio</a:t>
            </a:r>
            <a:r>
              <a:rPr lang="es-ES_tradnl" sz="5800" dirty="0" smtClean="0">
                <a:latin typeface="Times New Roman" charset="0"/>
                <a:ea typeface="Times New Roman" charset="0"/>
                <a:cs typeface="Times New Roman" charset="0"/>
              </a:rPr>
              <a:t> con insulto sexista a la congresista </a:t>
            </a:r>
            <a:r>
              <a:rPr lang="es-ES_tradnl" sz="5800" dirty="0" err="1" smtClean="0">
                <a:latin typeface="Times New Roman" charset="0"/>
                <a:ea typeface="Times New Roman" charset="0"/>
                <a:cs typeface="Times New Roman" charset="0"/>
              </a:rPr>
              <a:t>democrata</a:t>
            </a:r>
            <a:r>
              <a:rPr lang="es-ES_tradnl" sz="5800" dirty="0" smtClean="0">
                <a:latin typeface="Times New Roman" charset="0"/>
                <a:ea typeface="Times New Roman" charset="0"/>
                <a:cs typeface="Times New Roman" charset="0"/>
              </a:rPr>
              <a:t> </a:t>
            </a:r>
            <a:r>
              <a:rPr lang="es-ES_tradnl" sz="5800" b="1" dirty="0" smtClean="0">
                <a:latin typeface="Times New Roman" charset="0"/>
                <a:ea typeface="Times New Roman" charset="0"/>
                <a:cs typeface="Times New Roman" charset="0"/>
              </a:rPr>
              <a:t>Alexandria </a:t>
            </a:r>
            <a:r>
              <a:rPr lang="es-ES_tradnl" sz="5800" b="1" dirty="0" err="1" smtClean="0">
                <a:latin typeface="Times New Roman" charset="0"/>
                <a:ea typeface="Times New Roman" charset="0"/>
                <a:cs typeface="Times New Roman" charset="0"/>
              </a:rPr>
              <a:t>Ocasio</a:t>
            </a:r>
            <a:r>
              <a:rPr lang="es-ES_tradnl" sz="5800" b="1" dirty="0" smtClean="0">
                <a:latin typeface="Times New Roman" charset="0"/>
                <a:ea typeface="Times New Roman" charset="0"/>
                <a:cs typeface="Times New Roman" charset="0"/>
              </a:rPr>
              <a:t> Cortez</a:t>
            </a:r>
            <a:r>
              <a:rPr lang="es-ES_tradnl" sz="5800" dirty="0" smtClean="0">
                <a:latin typeface="Times New Roman" charset="0"/>
                <a:ea typeface="Times New Roman" charset="0"/>
                <a:cs typeface="Times New Roman" charset="0"/>
              </a:rPr>
              <a:t>: loca, zorra repugnante, fuera de sus cabales..  La cultura de impunidad de la aceptación de la violencia con el lenguaje violento contra las mujeres</a:t>
            </a:r>
            <a:r>
              <a:rPr lang="es-ES_tradnl" dirty="0" smtClean="0">
                <a:latin typeface="Times New Roman" charset="0"/>
                <a:ea typeface="Times New Roman" charset="0"/>
                <a:cs typeface="Times New Roman" charset="0"/>
              </a:rPr>
              <a:t>.</a:t>
            </a:r>
            <a:endParaRPr lang="es-ES_tradnl" dirty="0">
              <a:latin typeface="Times New Roman" charset="0"/>
              <a:ea typeface="Times New Roman" charset="0"/>
              <a:cs typeface="Times New Roman" charset="0"/>
            </a:endParaRPr>
          </a:p>
        </p:txBody>
      </p:sp>
      <p:pic>
        <p:nvPicPr>
          <p:cNvPr id="13" name="Content Placeholder 12" descr="IMG_7124.JPG"/>
          <p:cNvPicPr>
            <a:picLocks noGrp="1" noChangeAspect="1"/>
          </p:cNvPicPr>
          <p:nvPr>
            <p:ph sz="half" idx="2"/>
          </p:nvPr>
        </p:nvPicPr>
        <p:blipFill>
          <a:blip r:embed="rId2">
            <a:extLst>
              <a:ext uri="{28A0092B-C50C-407E-A947-70E740481C1C}">
                <a14:useLocalDpi xmlns:a14="http://schemas.microsoft.com/office/drawing/2010/main" val="0"/>
              </a:ext>
            </a:extLst>
          </a:blip>
          <a:srcRect l="-8883" r="-8883"/>
          <a:stretch>
            <a:fillRect/>
          </a:stretch>
        </p:blipFill>
        <p:spPr/>
      </p:pic>
    </p:spTree>
    <p:extLst>
      <p:ext uri="{BB962C8B-B14F-4D97-AF65-F5344CB8AC3E}">
        <p14:creationId xmlns:p14="http://schemas.microsoft.com/office/powerpoint/2010/main" val="18630846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4233" y="405299"/>
            <a:ext cx="8229600" cy="918678"/>
          </a:xfrm>
        </p:spPr>
        <p:txBody>
          <a:bodyPr>
            <a:normAutofit fontScale="90000"/>
          </a:bodyPr>
          <a:lstStyle/>
          <a:p>
            <a:pPr algn="ctr"/>
            <a:r>
              <a:rPr lang="en-US" sz="3600" dirty="0">
                <a:latin typeface="Times New Roman"/>
                <a:cs typeface="Times New Roman"/>
              </a:rPr>
              <a:t>En </a:t>
            </a:r>
            <a:r>
              <a:rPr lang="en-US" sz="3600" dirty="0" err="1">
                <a:latin typeface="Times New Roman"/>
                <a:cs typeface="Times New Roman"/>
              </a:rPr>
              <a:t>qué</a:t>
            </a:r>
            <a:r>
              <a:rPr lang="en-US" sz="3600" dirty="0">
                <a:latin typeface="Times New Roman"/>
                <a:cs typeface="Times New Roman"/>
              </a:rPr>
              <a:t> </a:t>
            </a:r>
            <a:r>
              <a:rPr lang="en-US" sz="3600" dirty="0" err="1">
                <a:latin typeface="Times New Roman"/>
                <a:cs typeface="Times New Roman"/>
              </a:rPr>
              <a:t>afecta</a:t>
            </a:r>
            <a:r>
              <a:rPr lang="en-US" sz="3600" dirty="0">
                <a:latin typeface="Times New Roman"/>
                <a:cs typeface="Times New Roman"/>
              </a:rPr>
              <a:t> la </a:t>
            </a:r>
            <a:r>
              <a:rPr lang="en-US" sz="3600" dirty="0" err="1">
                <a:latin typeface="Times New Roman"/>
                <a:cs typeface="Times New Roman"/>
              </a:rPr>
              <a:t>corrupción</a:t>
            </a:r>
            <a:r>
              <a:rPr lang="en-US" sz="3600" dirty="0">
                <a:latin typeface="Times New Roman"/>
                <a:cs typeface="Times New Roman"/>
              </a:rPr>
              <a:t> a </a:t>
            </a:r>
            <a:r>
              <a:rPr lang="en-US" sz="3600" dirty="0" err="1">
                <a:latin typeface="Times New Roman"/>
                <a:cs typeface="Times New Roman"/>
              </a:rPr>
              <a:t>las</a:t>
            </a:r>
            <a:r>
              <a:rPr lang="en-US" sz="3600" dirty="0">
                <a:latin typeface="Times New Roman"/>
                <a:cs typeface="Times New Roman"/>
              </a:rPr>
              <a:t> </a:t>
            </a:r>
            <a:r>
              <a:rPr lang="en-US" sz="3600" dirty="0" err="1">
                <a:latin typeface="Times New Roman"/>
                <a:cs typeface="Times New Roman"/>
              </a:rPr>
              <a:t>mujeres</a:t>
            </a:r>
            <a:r>
              <a:rPr lang="en-US" sz="3600" dirty="0">
                <a:latin typeface="Times New Roman"/>
                <a:cs typeface="Times New Roman"/>
              </a:rPr>
              <a:t> </a:t>
            </a:r>
            <a:r>
              <a:rPr lang="en-US" sz="3600" dirty="0" err="1">
                <a:latin typeface="Times New Roman"/>
                <a:cs typeface="Times New Roman"/>
              </a:rPr>
              <a:t>indígenas</a:t>
            </a:r>
            <a:endParaRPr lang="en-US" sz="3600" dirty="0">
              <a:latin typeface="Times New Roman"/>
              <a:cs typeface="Times New Roman"/>
            </a:endParaRPr>
          </a:p>
        </p:txBody>
      </p:sp>
      <p:sp>
        <p:nvSpPr>
          <p:cNvPr id="3" name="Content Placeholder 2"/>
          <p:cNvSpPr>
            <a:spLocks noGrp="1"/>
          </p:cNvSpPr>
          <p:nvPr>
            <p:ph idx="1"/>
          </p:nvPr>
        </p:nvSpPr>
        <p:spPr/>
        <p:txBody>
          <a:bodyPr>
            <a:normAutofit lnSpcReduction="10000"/>
          </a:bodyPr>
          <a:lstStyle/>
          <a:p>
            <a:r>
              <a:rPr lang="es-ES_tradnl" dirty="0" smtClean="0">
                <a:latin typeface="Times New Roman"/>
                <a:cs typeface="Times New Roman"/>
              </a:rPr>
              <a:t>En la reproducción de la pobreza</a:t>
            </a:r>
          </a:p>
          <a:p>
            <a:r>
              <a:rPr lang="en-US" dirty="0" smtClean="0">
                <a:latin typeface="Times New Roman"/>
                <a:cs typeface="Times New Roman"/>
              </a:rPr>
              <a:t>E</a:t>
            </a:r>
            <a:r>
              <a:rPr lang="es-ES_tradnl" dirty="0" smtClean="0">
                <a:latin typeface="Times New Roman"/>
                <a:cs typeface="Times New Roman"/>
              </a:rPr>
              <a:t>n una educación sin calidad</a:t>
            </a:r>
          </a:p>
          <a:p>
            <a:r>
              <a:rPr lang="en-US" dirty="0" smtClean="0">
                <a:latin typeface="Times New Roman"/>
                <a:cs typeface="Times New Roman"/>
              </a:rPr>
              <a:t>S</a:t>
            </a:r>
            <a:r>
              <a:rPr lang="es-ES_tradnl" dirty="0" err="1" smtClean="0">
                <a:latin typeface="Times New Roman"/>
                <a:cs typeface="Times New Roman"/>
              </a:rPr>
              <a:t>ervicios</a:t>
            </a:r>
            <a:r>
              <a:rPr lang="es-ES_tradnl" dirty="0" smtClean="0">
                <a:latin typeface="Times New Roman"/>
                <a:cs typeface="Times New Roman"/>
              </a:rPr>
              <a:t> de salud deficientes</a:t>
            </a:r>
          </a:p>
          <a:p>
            <a:r>
              <a:rPr lang="en-US" dirty="0" smtClean="0">
                <a:latin typeface="Times New Roman"/>
                <a:cs typeface="Times New Roman"/>
              </a:rPr>
              <a:t>E</a:t>
            </a:r>
            <a:r>
              <a:rPr lang="es-ES_tradnl" dirty="0" smtClean="0">
                <a:latin typeface="Times New Roman"/>
                <a:cs typeface="Times New Roman"/>
              </a:rPr>
              <a:t>n el rompimiento del tejido social por el </a:t>
            </a:r>
            <a:r>
              <a:rPr lang="es-ES_tradnl" dirty="0" err="1" smtClean="0">
                <a:latin typeface="Times New Roman"/>
                <a:cs typeface="Times New Roman"/>
              </a:rPr>
              <a:t>extractivismo</a:t>
            </a:r>
            <a:r>
              <a:rPr lang="es-ES_tradnl" dirty="0" smtClean="0">
                <a:latin typeface="Times New Roman"/>
                <a:cs typeface="Times New Roman"/>
              </a:rPr>
              <a:t> y la deforestación</a:t>
            </a:r>
          </a:p>
          <a:p>
            <a:r>
              <a:rPr lang="en-US" dirty="0" smtClean="0">
                <a:latin typeface="Times New Roman"/>
                <a:cs typeface="Times New Roman"/>
              </a:rPr>
              <a:t>E</a:t>
            </a:r>
            <a:r>
              <a:rPr lang="es-ES_tradnl" dirty="0" smtClean="0">
                <a:latin typeface="Times New Roman"/>
                <a:cs typeface="Times New Roman"/>
              </a:rPr>
              <a:t>n la economía, desempleo, salarios</a:t>
            </a:r>
          </a:p>
          <a:p>
            <a:r>
              <a:rPr lang="en-US" dirty="0" smtClean="0">
                <a:latin typeface="Times New Roman"/>
                <a:cs typeface="Times New Roman"/>
              </a:rPr>
              <a:t>E</a:t>
            </a:r>
            <a:r>
              <a:rPr lang="es-ES_tradnl" dirty="0" smtClean="0">
                <a:latin typeface="Times New Roman"/>
                <a:cs typeface="Times New Roman"/>
              </a:rPr>
              <a:t>n el acceso a la tierra</a:t>
            </a:r>
          </a:p>
          <a:p>
            <a:r>
              <a:rPr lang="en-US" dirty="0" smtClean="0">
                <a:latin typeface="Times New Roman"/>
                <a:cs typeface="Times New Roman"/>
              </a:rPr>
              <a:t>M</a:t>
            </a:r>
            <a:r>
              <a:rPr lang="es-ES_tradnl" dirty="0" err="1" smtClean="0">
                <a:latin typeface="Times New Roman"/>
                <a:cs typeface="Times New Roman"/>
              </a:rPr>
              <a:t>igración</a:t>
            </a:r>
            <a:r>
              <a:rPr lang="es-ES_tradnl" dirty="0" smtClean="0">
                <a:latin typeface="Times New Roman"/>
                <a:cs typeface="Times New Roman"/>
              </a:rPr>
              <a:t> </a:t>
            </a:r>
          </a:p>
          <a:p>
            <a:r>
              <a:rPr lang="en-US" dirty="0" err="1" smtClean="0">
                <a:latin typeface="Times New Roman"/>
                <a:cs typeface="Times New Roman"/>
              </a:rPr>
              <a:t>Infraestructura</a:t>
            </a:r>
            <a:r>
              <a:rPr lang="en-US" dirty="0" smtClean="0">
                <a:latin typeface="Times New Roman"/>
                <a:cs typeface="Times New Roman"/>
              </a:rPr>
              <a:t> </a:t>
            </a:r>
            <a:r>
              <a:rPr lang="en-US" dirty="0" err="1" smtClean="0">
                <a:latin typeface="Times New Roman"/>
                <a:cs typeface="Times New Roman"/>
              </a:rPr>
              <a:t>comunitaria</a:t>
            </a:r>
            <a:endParaRPr lang="es-ES_tradnl" dirty="0" smtClean="0">
              <a:latin typeface="Times New Roman"/>
              <a:cs typeface="Times New Roman"/>
            </a:endParaRPr>
          </a:p>
          <a:p>
            <a:endParaRPr lang="es-ES_tradnl" dirty="0" smtClean="0">
              <a:latin typeface="Times New Roman"/>
              <a:cs typeface="Times New Roman"/>
            </a:endParaRPr>
          </a:p>
          <a:p>
            <a:endParaRPr lang="es-ES_tradnl" dirty="0" smtClean="0">
              <a:latin typeface="Times New Roman"/>
              <a:cs typeface="Times New Roman"/>
            </a:endParaRPr>
          </a:p>
          <a:p>
            <a:endParaRPr lang="en-US" dirty="0"/>
          </a:p>
        </p:txBody>
      </p:sp>
    </p:spTree>
    <p:extLst>
      <p:ext uri="{BB962C8B-B14F-4D97-AF65-F5344CB8AC3E}">
        <p14:creationId xmlns:p14="http://schemas.microsoft.com/office/powerpoint/2010/main" val="12667397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stretch>
            <a:fillRect/>
          </a:stretch>
        </p:blipFill>
        <p:spPr>
          <a:xfrm>
            <a:off x="1524000" y="0"/>
            <a:ext cx="9144000" cy="6834540"/>
          </a:xfrm>
          <a:prstGeom prst="rect">
            <a:avLst/>
          </a:prstGeom>
        </p:spPr>
      </p:pic>
      <p:pic>
        <p:nvPicPr>
          <p:cNvPr id="16" name="Picture 15"/>
          <p:cNvPicPr>
            <a:picLocks noChangeAspect="1"/>
          </p:cNvPicPr>
          <p:nvPr/>
        </p:nvPicPr>
        <p:blipFill>
          <a:blip r:embed="rId4"/>
          <a:stretch>
            <a:fillRect/>
          </a:stretch>
        </p:blipFill>
        <p:spPr>
          <a:xfrm>
            <a:off x="1524000" y="0"/>
            <a:ext cx="9144000" cy="6858000"/>
          </a:xfrm>
          <a:prstGeom prst="rect">
            <a:avLst/>
          </a:prstGeom>
        </p:spPr>
      </p:pic>
      <p:grpSp>
        <p:nvGrpSpPr>
          <p:cNvPr id="2" name="Group 1"/>
          <p:cNvGrpSpPr/>
          <p:nvPr/>
        </p:nvGrpSpPr>
        <p:grpSpPr>
          <a:xfrm>
            <a:off x="1524000" y="0"/>
            <a:ext cx="9144000" cy="6858000"/>
            <a:chOff x="0" y="0"/>
            <a:chExt cx="9144000" cy="6858000"/>
          </a:xfrm>
        </p:grpSpPr>
        <p:sp>
          <p:nvSpPr>
            <p:cNvPr id="19" name="Rectangle 18"/>
            <p:cNvSpPr/>
            <p:nvPr/>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 name="Picture 19"/>
            <p:cNvPicPr>
              <a:picLocks noChangeAspect="1"/>
            </p:cNvPicPr>
            <p:nvPr/>
          </p:nvPicPr>
          <p:blipFill>
            <a:blip r:embed="rId5"/>
            <a:stretch>
              <a:fillRect/>
            </a:stretch>
          </p:blipFill>
          <p:spPr>
            <a:xfrm>
              <a:off x="2286000" y="0"/>
              <a:ext cx="4569143" cy="6858000"/>
            </a:xfrm>
            <a:prstGeom prst="rect">
              <a:avLst/>
            </a:prstGeom>
          </p:spPr>
        </p:pic>
      </p:grpSp>
      <p:grpSp>
        <p:nvGrpSpPr>
          <p:cNvPr id="5" name="Group 4"/>
          <p:cNvGrpSpPr/>
          <p:nvPr/>
        </p:nvGrpSpPr>
        <p:grpSpPr>
          <a:xfrm>
            <a:off x="1522571" y="-1"/>
            <a:ext cx="9144000" cy="6974237"/>
            <a:chOff x="0" y="-1"/>
            <a:chExt cx="9144000" cy="6974237"/>
          </a:xfrm>
        </p:grpSpPr>
        <p:sp>
          <p:nvSpPr>
            <p:cNvPr id="4" name="Rectangle 3"/>
            <p:cNvSpPr/>
            <p:nvPr/>
          </p:nvSpPr>
          <p:spPr>
            <a:xfrm>
              <a:off x="0" y="-1"/>
              <a:ext cx="9144000" cy="6974237"/>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Content Placeholder 3" descr="juanita.jpg"/>
            <p:cNvPicPr>
              <a:picLocks noChangeAspect="1"/>
            </p:cNvPicPr>
            <p:nvPr/>
          </p:nvPicPr>
          <p:blipFill>
            <a:blip r:embed="rId6">
              <a:extLst>
                <a:ext uri="{28A0092B-C50C-407E-A947-70E740481C1C}">
                  <a14:useLocalDpi xmlns:a14="http://schemas.microsoft.com/office/drawing/2010/main" val="0"/>
                </a:ext>
              </a:extLst>
            </a:blip>
            <a:srcRect t="8785" b="8785"/>
            <a:stretch>
              <a:fillRect/>
            </a:stretch>
          </p:blipFill>
          <p:spPr>
            <a:xfrm>
              <a:off x="455771" y="1154288"/>
              <a:ext cx="8229600" cy="4525963"/>
            </a:xfrm>
            <a:prstGeom prst="rect">
              <a:avLst/>
            </a:prstGeom>
          </p:spPr>
        </p:pic>
      </p:grpSp>
      <p:pic>
        <p:nvPicPr>
          <p:cNvPr id="6" name="Picture 5"/>
          <p:cNvPicPr>
            <a:picLocks noChangeAspect="1"/>
          </p:cNvPicPr>
          <p:nvPr/>
        </p:nvPicPr>
        <p:blipFill>
          <a:blip r:embed="rId7"/>
          <a:stretch>
            <a:fillRect/>
          </a:stretch>
        </p:blipFill>
        <p:spPr>
          <a:xfrm>
            <a:off x="1905000" y="635000"/>
            <a:ext cx="8382000" cy="5588000"/>
          </a:xfrm>
          <a:prstGeom prst="rect">
            <a:avLst/>
          </a:prstGeom>
        </p:spPr>
      </p:pic>
      <p:pic>
        <p:nvPicPr>
          <p:cNvPr id="7" name="Picture 6"/>
          <p:cNvPicPr>
            <a:picLocks noChangeAspect="1"/>
          </p:cNvPicPr>
          <p:nvPr/>
        </p:nvPicPr>
        <p:blipFill>
          <a:blip r:embed="rId8"/>
          <a:stretch>
            <a:fillRect/>
          </a:stretch>
        </p:blipFill>
        <p:spPr>
          <a:xfrm>
            <a:off x="1524000" y="388442"/>
            <a:ext cx="9144000" cy="6081117"/>
          </a:xfrm>
          <a:prstGeom prst="rect">
            <a:avLst/>
          </a:prstGeom>
        </p:spPr>
      </p:pic>
      <p:grpSp>
        <p:nvGrpSpPr>
          <p:cNvPr id="12" name="Group 11"/>
          <p:cNvGrpSpPr/>
          <p:nvPr/>
        </p:nvGrpSpPr>
        <p:grpSpPr>
          <a:xfrm>
            <a:off x="1522572" y="0"/>
            <a:ext cx="9145429" cy="6974236"/>
            <a:chOff x="-1429" y="0"/>
            <a:chExt cx="9145429" cy="6974236"/>
          </a:xfrm>
        </p:grpSpPr>
        <p:sp>
          <p:nvSpPr>
            <p:cNvPr id="10" name="Rectangle 9"/>
            <p:cNvSpPr/>
            <p:nvPr/>
          </p:nvSpPr>
          <p:spPr>
            <a:xfrm>
              <a:off x="-1429" y="0"/>
              <a:ext cx="9144000" cy="697423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9"/>
            <a:stretch>
              <a:fillRect/>
            </a:stretch>
          </p:blipFill>
          <p:spPr>
            <a:xfrm>
              <a:off x="0" y="855732"/>
              <a:ext cx="9144000" cy="5146535"/>
            </a:xfrm>
            <a:prstGeom prst="rect">
              <a:avLst/>
            </a:prstGeom>
          </p:spPr>
        </p:pic>
      </p:grpSp>
      <p:grpSp>
        <p:nvGrpSpPr>
          <p:cNvPr id="17" name="Group 16"/>
          <p:cNvGrpSpPr/>
          <p:nvPr/>
        </p:nvGrpSpPr>
        <p:grpSpPr>
          <a:xfrm>
            <a:off x="1521142" y="0"/>
            <a:ext cx="9146858" cy="6974236"/>
            <a:chOff x="-2858" y="0"/>
            <a:chExt cx="9146858" cy="6974236"/>
          </a:xfrm>
        </p:grpSpPr>
        <p:sp>
          <p:nvSpPr>
            <p:cNvPr id="14" name="Rectangle 13"/>
            <p:cNvSpPr/>
            <p:nvPr/>
          </p:nvSpPr>
          <p:spPr>
            <a:xfrm>
              <a:off x="-1429" y="0"/>
              <a:ext cx="9145429" cy="697423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858" y="1760221"/>
              <a:ext cx="9144000" cy="3631774"/>
            </a:xfrm>
            <a:prstGeom prst="rect">
              <a:avLst/>
            </a:prstGeom>
          </p:spPr>
        </p:pic>
      </p:grpSp>
      <p:grpSp>
        <p:nvGrpSpPr>
          <p:cNvPr id="23" name="Group 22"/>
          <p:cNvGrpSpPr/>
          <p:nvPr/>
        </p:nvGrpSpPr>
        <p:grpSpPr>
          <a:xfrm>
            <a:off x="1521142" y="-1"/>
            <a:ext cx="9146858" cy="6974237"/>
            <a:chOff x="-2858" y="-1"/>
            <a:chExt cx="9146858" cy="6974237"/>
          </a:xfrm>
        </p:grpSpPr>
        <p:sp>
          <p:nvSpPr>
            <p:cNvPr id="18" name="Rectangle 17"/>
            <p:cNvSpPr/>
            <p:nvPr/>
          </p:nvSpPr>
          <p:spPr>
            <a:xfrm>
              <a:off x="-2858" y="-1"/>
              <a:ext cx="9144000" cy="6974237"/>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2" name="Picture 2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1168400"/>
              <a:ext cx="9144000" cy="4499043"/>
            </a:xfrm>
            <a:prstGeom prst="rect">
              <a:avLst/>
            </a:prstGeom>
          </p:spPr>
        </p:pic>
      </p:grpSp>
      <p:grpSp>
        <p:nvGrpSpPr>
          <p:cNvPr id="27" name="Group 26"/>
          <p:cNvGrpSpPr/>
          <p:nvPr/>
        </p:nvGrpSpPr>
        <p:grpSpPr>
          <a:xfrm>
            <a:off x="1521142" y="0"/>
            <a:ext cx="9144000" cy="6974236"/>
            <a:chOff x="-2858" y="0"/>
            <a:chExt cx="9144000" cy="6974236"/>
          </a:xfrm>
        </p:grpSpPr>
        <p:sp>
          <p:nvSpPr>
            <p:cNvPr id="25" name="Rectangle 24"/>
            <p:cNvSpPr/>
            <p:nvPr/>
          </p:nvSpPr>
          <p:spPr>
            <a:xfrm>
              <a:off x="-2858" y="0"/>
              <a:ext cx="9144000" cy="697423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6" name="Content Placeholder 3" descr="Unknown.jpeg"/>
            <p:cNvPicPr>
              <a:picLocks noChangeAspect="1"/>
            </p:cNvPicPr>
            <p:nvPr/>
          </p:nvPicPr>
          <p:blipFill>
            <a:blip r:embed="rId12">
              <a:extLst>
                <a:ext uri="{28A0092B-C50C-407E-A947-70E740481C1C}">
                  <a14:useLocalDpi xmlns:a14="http://schemas.microsoft.com/office/drawing/2010/main" val="0"/>
                </a:ext>
              </a:extLst>
            </a:blip>
            <a:srcRect t="3157" b="3157"/>
            <a:stretch>
              <a:fillRect/>
            </a:stretch>
          </p:blipFill>
          <p:spPr>
            <a:xfrm>
              <a:off x="457200" y="1600200"/>
              <a:ext cx="8229600" cy="4525963"/>
            </a:xfrm>
            <a:prstGeom prst="rect">
              <a:avLst/>
            </a:prstGeom>
          </p:spPr>
        </p:pic>
      </p:grpSp>
      <p:grpSp>
        <p:nvGrpSpPr>
          <p:cNvPr id="30" name="Group 29"/>
          <p:cNvGrpSpPr/>
          <p:nvPr/>
        </p:nvGrpSpPr>
        <p:grpSpPr>
          <a:xfrm>
            <a:off x="1521142" y="0"/>
            <a:ext cx="9144000" cy="6974236"/>
            <a:chOff x="-2858" y="0"/>
            <a:chExt cx="9144000" cy="6974236"/>
          </a:xfrm>
        </p:grpSpPr>
        <p:sp>
          <p:nvSpPr>
            <p:cNvPr id="28" name="Rectangle 27"/>
            <p:cNvSpPr/>
            <p:nvPr/>
          </p:nvSpPr>
          <p:spPr>
            <a:xfrm>
              <a:off x="-2858" y="0"/>
              <a:ext cx="9144000" cy="697423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9" name="Picture 2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grpSp>
    </p:spTree>
    <p:extLst>
      <p:ext uri="{BB962C8B-B14F-4D97-AF65-F5344CB8AC3E}">
        <p14:creationId xmlns:p14="http://schemas.microsoft.com/office/powerpoint/2010/main" val="789151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999"/>
                                          </p:stCondLst>
                                        </p:cTn>
                                        <p:tgtEl>
                                          <p:spTgt spid="16"/>
                                        </p:tgtEl>
                                        <p:attrNameLst>
                                          <p:attrName>style.visibility</p:attrName>
                                        </p:attrNameLst>
                                      </p:cBhvr>
                                      <p:to>
                                        <p:strVal val="visible"/>
                                      </p:to>
                                    </p:set>
                                  </p:childTnLst>
                                </p:cTn>
                              </p:par>
                            </p:childTnLst>
                          </p:cTn>
                        </p:par>
                        <p:par>
                          <p:cTn id="7" fill="hold">
                            <p:stCondLst>
                              <p:cond delay="1000"/>
                            </p:stCondLst>
                            <p:childTnLst>
                              <p:par>
                                <p:cTn id="8" presetID="1" presetClass="entr" presetSubtype="0" fill="hold" nodeType="afterEffect">
                                  <p:stCondLst>
                                    <p:cond delay="0"/>
                                  </p:stCondLst>
                                  <p:childTnLst>
                                    <p:set>
                                      <p:cBhvr>
                                        <p:cTn id="9" dur="1" fill="hold">
                                          <p:stCondLst>
                                            <p:cond delay="999"/>
                                          </p:stCondLst>
                                        </p:cTn>
                                        <p:tgtEl>
                                          <p:spTgt spid="2"/>
                                        </p:tgtEl>
                                        <p:attrNameLst>
                                          <p:attrName>style.visibility</p:attrName>
                                        </p:attrNameLst>
                                      </p:cBhvr>
                                      <p:to>
                                        <p:strVal val="visible"/>
                                      </p:to>
                                    </p:set>
                                  </p:childTnLst>
                                </p:cTn>
                              </p:par>
                            </p:childTnLst>
                          </p:cTn>
                        </p:par>
                        <p:par>
                          <p:cTn id="10" fill="hold">
                            <p:stCondLst>
                              <p:cond delay="2000"/>
                            </p:stCondLst>
                            <p:childTnLst>
                              <p:par>
                                <p:cTn id="11" presetID="1" presetClass="entr" presetSubtype="0" fill="hold" nodeType="afterEffect">
                                  <p:stCondLst>
                                    <p:cond delay="0"/>
                                  </p:stCondLst>
                                  <p:childTnLst>
                                    <p:set>
                                      <p:cBhvr>
                                        <p:cTn id="12" dur="1" fill="hold">
                                          <p:stCondLst>
                                            <p:cond delay="999"/>
                                          </p:stCondLst>
                                        </p:cTn>
                                        <p:tgtEl>
                                          <p:spTgt spid="5"/>
                                        </p:tgtEl>
                                        <p:attrNameLst>
                                          <p:attrName>style.visibility</p:attrName>
                                        </p:attrNameLst>
                                      </p:cBhvr>
                                      <p:to>
                                        <p:strVal val="visible"/>
                                      </p:to>
                                    </p:set>
                                  </p:childTnLst>
                                </p:cTn>
                              </p:par>
                            </p:childTnLst>
                          </p:cTn>
                        </p:par>
                        <p:par>
                          <p:cTn id="13" fill="hold">
                            <p:stCondLst>
                              <p:cond delay="3000"/>
                            </p:stCondLst>
                            <p:childTnLst>
                              <p:par>
                                <p:cTn id="14" presetID="1" presetClass="entr" presetSubtype="0" fill="hold" nodeType="afterEffect">
                                  <p:stCondLst>
                                    <p:cond delay="0"/>
                                  </p:stCondLst>
                                  <p:childTnLst>
                                    <p:set>
                                      <p:cBhvr>
                                        <p:cTn id="15" dur="1" fill="hold">
                                          <p:stCondLst>
                                            <p:cond delay="999"/>
                                          </p:stCondLst>
                                        </p:cTn>
                                        <p:tgtEl>
                                          <p:spTgt spid="6"/>
                                        </p:tgtEl>
                                        <p:attrNameLst>
                                          <p:attrName>style.visibility</p:attrName>
                                        </p:attrNameLst>
                                      </p:cBhvr>
                                      <p:to>
                                        <p:strVal val="visible"/>
                                      </p:to>
                                    </p:set>
                                  </p:childTnLst>
                                </p:cTn>
                              </p:par>
                            </p:childTnLst>
                          </p:cTn>
                        </p:par>
                        <p:par>
                          <p:cTn id="16" fill="hold">
                            <p:stCondLst>
                              <p:cond delay="4000"/>
                            </p:stCondLst>
                            <p:childTnLst>
                              <p:par>
                                <p:cTn id="17" presetID="1" presetClass="entr" presetSubtype="0" fill="hold" nodeType="afterEffect">
                                  <p:stCondLst>
                                    <p:cond delay="0"/>
                                  </p:stCondLst>
                                  <p:childTnLst>
                                    <p:set>
                                      <p:cBhvr>
                                        <p:cTn id="18" dur="1" fill="hold">
                                          <p:stCondLst>
                                            <p:cond delay="999"/>
                                          </p:stCondLst>
                                        </p:cTn>
                                        <p:tgtEl>
                                          <p:spTgt spid="7"/>
                                        </p:tgtEl>
                                        <p:attrNameLst>
                                          <p:attrName>style.visibility</p:attrName>
                                        </p:attrNameLst>
                                      </p:cBhvr>
                                      <p:to>
                                        <p:strVal val="visible"/>
                                      </p:to>
                                    </p:set>
                                  </p:childTnLst>
                                </p:cTn>
                              </p:par>
                            </p:childTnLst>
                          </p:cTn>
                        </p:par>
                        <p:par>
                          <p:cTn id="19" fill="hold">
                            <p:stCondLst>
                              <p:cond delay="5000"/>
                            </p:stCondLst>
                            <p:childTnLst>
                              <p:par>
                                <p:cTn id="20" presetID="1" presetClass="entr" presetSubtype="0" fill="hold" nodeType="afterEffect">
                                  <p:stCondLst>
                                    <p:cond delay="0"/>
                                  </p:stCondLst>
                                  <p:childTnLst>
                                    <p:set>
                                      <p:cBhvr>
                                        <p:cTn id="21" dur="1" fill="hold">
                                          <p:stCondLst>
                                            <p:cond delay="999"/>
                                          </p:stCondLst>
                                        </p:cTn>
                                        <p:tgtEl>
                                          <p:spTgt spid="12"/>
                                        </p:tgtEl>
                                        <p:attrNameLst>
                                          <p:attrName>style.visibility</p:attrName>
                                        </p:attrNameLst>
                                      </p:cBhvr>
                                      <p:to>
                                        <p:strVal val="visible"/>
                                      </p:to>
                                    </p:set>
                                  </p:childTnLst>
                                </p:cTn>
                              </p:par>
                            </p:childTnLst>
                          </p:cTn>
                        </p:par>
                        <p:par>
                          <p:cTn id="22" fill="hold">
                            <p:stCondLst>
                              <p:cond delay="6000"/>
                            </p:stCondLst>
                            <p:childTnLst>
                              <p:par>
                                <p:cTn id="23" presetID="1" presetClass="entr" presetSubtype="0" fill="hold" nodeType="afterEffect">
                                  <p:stCondLst>
                                    <p:cond delay="0"/>
                                  </p:stCondLst>
                                  <p:childTnLst>
                                    <p:set>
                                      <p:cBhvr>
                                        <p:cTn id="24" dur="1" fill="hold">
                                          <p:stCondLst>
                                            <p:cond delay="999"/>
                                          </p:stCondLst>
                                        </p:cTn>
                                        <p:tgtEl>
                                          <p:spTgt spid="17"/>
                                        </p:tgtEl>
                                        <p:attrNameLst>
                                          <p:attrName>style.visibility</p:attrName>
                                        </p:attrNameLst>
                                      </p:cBhvr>
                                      <p:to>
                                        <p:strVal val="visible"/>
                                      </p:to>
                                    </p:set>
                                  </p:childTnLst>
                                </p:cTn>
                              </p:par>
                            </p:childTnLst>
                          </p:cTn>
                        </p:par>
                        <p:par>
                          <p:cTn id="25" fill="hold">
                            <p:stCondLst>
                              <p:cond delay="7000"/>
                            </p:stCondLst>
                            <p:childTnLst>
                              <p:par>
                                <p:cTn id="26" presetID="1" presetClass="entr" presetSubtype="0" fill="hold" nodeType="afterEffect">
                                  <p:stCondLst>
                                    <p:cond delay="0"/>
                                  </p:stCondLst>
                                  <p:childTnLst>
                                    <p:set>
                                      <p:cBhvr>
                                        <p:cTn id="27" dur="1" fill="hold">
                                          <p:stCondLst>
                                            <p:cond delay="999"/>
                                          </p:stCondLst>
                                        </p:cTn>
                                        <p:tgtEl>
                                          <p:spTgt spid="23"/>
                                        </p:tgtEl>
                                        <p:attrNameLst>
                                          <p:attrName>style.visibility</p:attrName>
                                        </p:attrNameLst>
                                      </p:cBhvr>
                                      <p:to>
                                        <p:strVal val="visible"/>
                                      </p:to>
                                    </p:set>
                                  </p:childTnLst>
                                </p:cTn>
                              </p:par>
                            </p:childTnLst>
                          </p:cTn>
                        </p:par>
                        <p:par>
                          <p:cTn id="28" fill="hold">
                            <p:stCondLst>
                              <p:cond delay="8000"/>
                            </p:stCondLst>
                            <p:childTnLst>
                              <p:par>
                                <p:cTn id="29" presetID="1" presetClass="entr" presetSubtype="0" fill="hold" nodeType="afterEffect">
                                  <p:stCondLst>
                                    <p:cond delay="0"/>
                                  </p:stCondLst>
                                  <p:childTnLst>
                                    <p:set>
                                      <p:cBhvr>
                                        <p:cTn id="30" dur="1" fill="hold">
                                          <p:stCondLst>
                                            <p:cond delay="999"/>
                                          </p:stCondLst>
                                        </p:cTn>
                                        <p:tgtEl>
                                          <p:spTgt spid="27"/>
                                        </p:tgtEl>
                                        <p:attrNameLst>
                                          <p:attrName>style.visibility</p:attrName>
                                        </p:attrNameLst>
                                      </p:cBhvr>
                                      <p:to>
                                        <p:strVal val="visible"/>
                                      </p:to>
                                    </p:set>
                                  </p:childTnLst>
                                </p:cTn>
                              </p:par>
                            </p:childTnLst>
                          </p:cTn>
                        </p:par>
                        <p:par>
                          <p:cTn id="31" fill="hold">
                            <p:stCondLst>
                              <p:cond delay="9000"/>
                            </p:stCondLst>
                            <p:childTnLst>
                              <p:par>
                                <p:cTn id="32" presetID="1" presetClass="entr" presetSubtype="0" fill="hold" nodeType="afterEffect">
                                  <p:stCondLst>
                                    <p:cond delay="0"/>
                                  </p:stCondLst>
                                  <p:childTnLst>
                                    <p:set>
                                      <p:cBhvr>
                                        <p:cTn id="33"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a:latin typeface="Times New Roman"/>
                <a:cs typeface="Times New Roman"/>
              </a:rPr>
              <a:t>Alto a los </a:t>
            </a:r>
            <a:r>
              <a:rPr lang="en-US" sz="3600" dirty="0" err="1">
                <a:latin typeface="Times New Roman"/>
                <a:cs typeface="Times New Roman"/>
              </a:rPr>
              <a:t>retrocesos</a:t>
            </a:r>
            <a:r>
              <a:rPr lang="en-US" sz="3600" dirty="0">
                <a:latin typeface="Times New Roman"/>
                <a:cs typeface="Times New Roman"/>
              </a:rPr>
              <a:t> de los </a:t>
            </a:r>
            <a:r>
              <a:rPr lang="en-US" sz="3600" dirty="0" err="1">
                <a:latin typeface="Times New Roman"/>
                <a:cs typeface="Times New Roman"/>
              </a:rPr>
              <a:t>Derechos</a:t>
            </a:r>
            <a:r>
              <a:rPr lang="en-US" sz="3600" dirty="0">
                <a:latin typeface="Times New Roman"/>
                <a:cs typeface="Times New Roman"/>
              </a:rPr>
              <a:t> </a:t>
            </a:r>
            <a:r>
              <a:rPr lang="en-US" sz="3600" dirty="0" err="1">
                <a:latin typeface="Times New Roman"/>
                <a:cs typeface="Times New Roman"/>
              </a:rPr>
              <a:t>individuales</a:t>
            </a:r>
            <a:r>
              <a:rPr lang="en-US" sz="3600" dirty="0">
                <a:latin typeface="Times New Roman"/>
                <a:cs typeface="Times New Roman"/>
              </a:rPr>
              <a:t> y </a:t>
            </a:r>
            <a:r>
              <a:rPr lang="en-US" sz="3600" dirty="0" err="1">
                <a:latin typeface="Times New Roman"/>
                <a:cs typeface="Times New Roman"/>
              </a:rPr>
              <a:t>colectivos</a:t>
            </a:r>
            <a:r>
              <a:rPr lang="en-US" sz="3600" dirty="0">
                <a:latin typeface="Times New Roman"/>
                <a:cs typeface="Times New Roman"/>
              </a:rPr>
              <a:t> de </a:t>
            </a:r>
            <a:r>
              <a:rPr lang="en-US" sz="3600" dirty="0" err="1">
                <a:latin typeface="Times New Roman"/>
                <a:cs typeface="Times New Roman"/>
              </a:rPr>
              <a:t>las</a:t>
            </a:r>
            <a:r>
              <a:rPr lang="en-US" sz="3600" dirty="0">
                <a:latin typeface="Times New Roman"/>
                <a:cs typeface="Times New Roman"/>
              </a:rPr>
              <a:t> </a:t>
            </a:r>
            <a:r>
              <a:rPr lang="en-US" sz="3600" dirty="0" err="1">
                <a:latin typeface="Times New Roman"/>
                <a:cs typeface="Times New Roman"/>
              </a:rPr>
              <a:t>mujeres</a:t>
            </a:r>
            <a:r>
              <a:rPr lang="en-US" sz="3600" dirty="0">
                <a:latin typeface="Times New Roman"/>
                <a:cs typeface="Times New Roman"/>
              </a:rPr>
              <a:t> </a:t>
            </a:r>
            <a:r>
              <a:rPr lang="en-US" sz="3600" dirty="0" err="1">
                <a:latin typeface="Times New Roman"/>
                <a:cs typeface="Times New Roman"/>
              </a:rPr>
              <a:t>indígenas</a:t>
            </a:r>
            <a:endParaRPr lang="en-US" sz="3600" dirty="0">
              <a:latin typeface="Times New Roman"/>
              <a:cs typeface="Times New Roman"/>
            </a:endParaRPr>
          </a:p>
        </p:txBody>
      </p:sp>
      <p:sp>
        <p:nvSpPr>
          <p:cNvPr id="3" name="Content Placeholder 2"/>
          <p:cNvSpPr>
            <a:spLocks noGrp="1"/>
          </p:cNvSpPr>
          <p:nvPr>
            <p:ph idx="1"/>
          </p:nvPr>
        </p:nvSpPr>
        <p:spPr/>
        <p:txBody>
          <a:bodyPr>
            <a:normAutofit/>
          </a:bodyPr>
          <a:lstStyle/>
          <a:p>
            <a:r>
              <a:rPr lang="en-US" dirty="0" smtClean="0">
                <a:latin typeface="Times New Roman"/>
                <a:cs typeface="Times New Roman"/>
              </a:rPr>
              <a:t>¡Alto! a los </a:t>
            </a:r>
            <a:r>
              <a:rPr lang="en-US" dirty="0" err="1" smtClean="0">
                <a:latin typeface="Times New Roman"/>
                <a:cs typeface="Times New Roman"/>
              </a:rPr>
              <a:t>discusos</a:t>
            </a:r>
            <a:r>
              <a:rPr lang="en-US" dirty="0" smtClean="0">
                <a:latin typeface="Times New Roman"/>
                <a:cs typeface="Times New Roman"/>
              </a:rPr>
              <a:t> de </a:t>
            </a:r>
            <a:r>
              <a:rPr lang="en-US" dirty="0" err="1" smtClean="0">
                <a:latin typeface="Times New Roman"/>
                <a:cs typeface="Times New Roman"/>
              </a:rPr>
              <a:t>odio</a:t>
            </a:r>
            <a:r>
              <a:rPr lang="en-US" dirty="0" smtClean="0">
                <a:latin typeface="Times New Roman"/>
                <a:cs typeface="Times New Roman"/>
              </a:rPr>
              <a:t> y </a:t>
            </a:r>
            <a:r>
              <a:rPr lang="en-US" dirty="0" err="1" smtClean="0">
                <a:latin typeface="Times New Roman"/>
                <a:cs typeface="Times New Roman"/>
              </a:rPr>
              <a:t>racismo</a:t>
            </a:r>
            <a:r>
              <a:rPr lang="en-US" dirty="0" smtClean="0">
                <a:latin typeface="Times New Roman"/>
                <a:cs typeface="Times New Roman"/>
              </a:rPr>
              <a:t> contra las </a:t>
            </a:r>
            <a:r>
              <a:rPr lang="en-US" dirty="0" err="1" smtClean="0">
                <a:latin typeface="Times New Roman"/>
                <a:cs typeface="Times New Roman"/>
              </a:rPr>
              <a:t>mujeres</a:t>
            </a:r>
            <a:r>
              <a:rPr lang="en-US" dirty="0" smtClean="0">
                <a:latin typeface="Times New Roman"/>
                <a:cs typeface="Times New Roman"/>
              </a:rPr>
              <a:t> </a:t>
            </a:r>
            <a:r>
              <a:rPr lang="en-US" dirty="0" err="1" smtClean="0">
                <a:latin typeface="Times New Roman"/>
                <a:cs typeface="Times New Roman"/>
              </a:rPr>
              <a:t>indígenas</a:t>
            </a:r>
            <a:r>
              <a:rPr lang="en-US" dirty="0" smtClean="0">
                <a:latin typeface="Times New Roman"/>
                <a:cs typeface="Times New Roman"/>
              </a:rPr>
              <a:t> </a:t>
            </a:r>
          </a:p>
          <a:p>
            <a:r>
              <a:rPr lang="en-US" dirty="0" smtClean="0">
                <a:latin typeface="Times New Roman"/>
                <a:cs typeface="Times New Roman"/>
              </a:rPr>
              <a:t>¡Alto! a la </a:t>
            </a:r>
            <a:r>
              <a:rPr lang="en-US" dirty="0" err="1" smtClean="0">
                <a:latin typeface="Times New Roman"/>
                <a:cs typeface="Times New Roman"/>
              </a:rPr>
              <a:t>penetración</a:t>
            </a:r>
            <a:r>
              <a:rPr lang="en-US" dirty="0" smtClean="0">
                <a:latin typeface="Times New Roman"/>
                <a:cs typeface="Times New Roman"/>
              </a:rPr>
              <a:t> </a:t>
            </a:r>
            <a:r>
              <a:rPr lang="en-US" dirty="0" err="1" smtClean="0">
                <a:latin typeface="Times New Roman"/>
                <a:cs typeface="Times New Roman"/>
              </a:rPr>
              <a:t>violenta</a:t>
            </a:r>
            <a:r>
              <a:rPr lang="en-US" dirty="0" smtClean="0">
                <a:latin typeface="Times New Roman"/>
                <a:cs typeface="Times New Roman"/>
              </a:rPr>
              <a:t> </a:t>
            </a:r>
            <a:r>
              <a:rPr lang="en-US" dirty="0" err="1" smtClean="0">
                <a:latin typeface="Times New Roman"/>
                <a:cs typeface="Times New Roman"/>
              </a:rPr>
              <a:t>en</a:t>
            </a:r>
            <a:r>
              <a:rPr lang="en-US" dirty="0" smtClean="0">
                <a:latin typeface="Times New Roman"/>
                <a:cs typeface="Times New Roman"/>
              </a:rPr>
              <a:t> </a:t>
            </a:r>
            <a:r>
              <a:rPr lang="en-US" dirty="0" err="1">
                <a:latin typeface="Times New Roman"/>
                <a:cs typeface="Times New Roman"/>
              </a:rPr>
              <a:t>l</a:t>
            </a:r>
            <a:r>
              <a:rPr lang="en-US" dirty="0" err="1" smtClean="0">
                <a:latin typeface="Times New Roman"/>
                <a:cs typeface="Times New Roman"/>
              </a:rPr>
              <a:t>os</a:t>
            </a:r>
            <a:r>
              <a:rPr lang="en-US" dirty="0" smtClean="0">
                <a:latin typeface="Times New Roman"/>
                <a:cs typeface="Times New Roman"/>
              </a:rPr>
              <a:t> </a:t>
            </a:r>
            <a:r>
              <a:rPr lang="en-US" dirty="0" err="1" smtClean="0">
                <a:latin typeface="Times New Roman"/>
                <a:cs typeface="Times New Roman"/>
              </a:rPr>
              <a:t>territorios</a:t>
            </a:r>
            <a:r>
              <a:rPr lang="en-US" dirty="0" smtClean="0">
                <a:latin typeface="Times New Roman"/>
                <a:cs typeface="Times New Roman"/>
              </a:rPr>
              <a:t> </a:t>
            </a:r>
          </a:p>
          <a:p>
            <a:r>
              <a:rPr lang="en-US" dirty="0" smtClean="0">
                <a:latin typeface="Times New Roman"/>
                <a:cs typeface="Times New Roman"/>
              </a:rPr>
              <a:t>¡Alto! a los </a:t>
            </a:r>
            <a:r>
              <a:rPr lang="en-US" dirty="0" err="1" smtClean="0">
                <a:latin typeface="Times New Roman"/>
                <a:cs typeface="Times New Roman"/>
              </a:rPr>
              <a:t>Estados</a:t>
            </a:r>
            <a:r>
              <a:rPr lang="en-US" dirty="0" smtClean="0">
                <a:latin typeface="Times New Roman"/>
                <a:cs typeface="Times New Roman"/>
              </a:rPr>
              <a:t> de </a:t>
            </a:r>
            <a:r>
              <a:rPr lang="en-US" dirty="0" err="1" smtClean="0">
                <a:latin typeface="Times New Roman"/>
                <a:cs typeface="Times New Roman"/>
              </a:rPr>
              <a:t>sitio</a:t>
            </a:r>
            <a:r>
              <a:rPr lang="en-US" dirty="0" smtClean="0">
                <a:latin typeface="Times New Roman"/>
                <a:cs typeface="Times New Roman"/>
              </a:rPr>
              <a:t> </a:t>
            </a:r>
            <a:r>
              <a:rPr lang="en-US" dirty="0" err="1" smtClean="0">
                <a:latin typeface="Times New Roman"/>
                <a:cs typeface="Times New Roman"/>
              </a:rPr>
              <a:t>en</a:t>
            </a:r>
            <a:r>
              <a:rPr lang="en-US" dirty="0" smtClean="0">
                <a:latin typeface="Times New Roman"/>
                <a:cs typeface="Times New Roman"/>
              </a:rPr>
              <a:t> </a:t>
            </a:r>
            <a:r>
              <a:rPr lang="en-US" dirty="0" err="1">
                <a:latin typeface="Times New Roman"/>
                <a:cs typeface="Times New Roman"/>
              </a:rPr>
              <a:t>l</a:t>
            </a:r>
            <a:r>
              <a:rPr lang="en-US" dirty="0" err="1" smtClean="0">
                <a:latin typeface="Times New Roman"/>
                <a:cs typeface="Times New Roman"/>
              </a:rPr>
              <a:t>os</a:t>
            </a:r>
            <a:r>
              <a:rPr lang="en-US" dirty="0" smtClean="0">
                <a:latin typeface="Times New Roman"/>
                <a:cs typeface="Times New Roman"/>
              </a:rPr>
              <a:t> </a:t>
            </a:r>
            <a:r>
              <a:rPr lang="en-US" dirty="0" err="1" smtClean="0">
                <a:latin typeface="Times New Roman"/>
                <a:cs typeface="Times New Roman"/>
              </a:rPr>
              <a:t>territorios</a:t>
            </a:r>
            <a:r>
              <a:rPr lang="en-US" dirty="0" smtClean="0">
                <a:latin typeface="Times New Roman"/>
                <a:cs typeface="Times New Roman"/>
              </a:rPr>
              <a:t> </a:t>
            </a:r>
          </a:p>
          <a:p>
            <a:r>
              <a:rPr lang="en-US" dirty="0" smtClean="0">
                <a:latin typeface="Times New Roman"/>
                <a:cs typeface="Times New Roman"/>
              </a:rPr>
              <a:t>¡Alto! al </a:t>
            </a:r>
            <a:r>
              <a:rPr lang="en-US" dirty="0" err="1" smtClean="0">
                <a:latin typeface="Times New Roman"/>
                <a:cs typeface="Times New Roman"/>
              </a:rPr>
              <a:t>estractivismo</a:t>
            </a:r>
            <a:r>
              <a:rPr lang="en-US" dirty="0" smtClean="0">
                <a:latin typeface="Times New Roman"/>
                <a:cs typeface="Times New Roman"/>
              </a:rPr>
              <a:t>, a los </a:t>
            </a:r>
            <a:r>
              <a:rPr lang="en-US" dirty="0" err="1" smtClean="0">
                <a:latin typeface="Times New Roman"/>
                <a:cs typeface="Times New Roman"/>
              </a:rPr>
              <a:t>monocultivos</a:t>
            </a:r>
            <a:r>
              <a:rPr lang="en-US" dirty="0" smtClean="0">
                <a:latin typeface="Times New Roman"/>
                <a:cs typeface="Times New Roman"/>
              </a:rPr>
              <a:t>  </a:t>
            </a:r>
            <a:r>
              <a:rPr lang="en-US" dirty="0" err="1" smtClean="0">
                <a:latin typeface="Times New Roman"/>
                <a:cs typeface="Times New Roman"/>
              </a:rPr>
              <a:t>porque</a:t>
            </a:r>
            <a:r>
              <a:rPr lang="en-US" dirty="0" smtClean="0">
                <a:latin typeface="Times New Roman"/>
                <a:cs typeface="Times New Roman"/>
              </a:rPr>
              <a:t> </a:t>
            </a:r>
            <a:r>
              <a:rPr lang="en-US" dirty="0" err="1" smtClean="0">
                <a:latin typeface="Times New Roman"/>
                <a:cs typeface="Times New Roman"/>
              </a:rPr>
              <a:t>destruyen</a:t>
            </a:r>
            <a:r>
              <a:rPr lang="en-US" dirty="0" smtClean="0">
                <a:latin typeface="Times New Roman"/>
                <a:cs typeface="Times New Roman"/>
              </a:rPr>
              <a:t> a la Madre Tierra y al </a:t>
            </a:r>
            <a:r>
              <a:rPr lang="en-US" dirty="0" err="1" smtClean="0">
                <a:latin typeface="Times New Roman"/>
                <a:cs typeface="Times New Roman"/>
              </a:rPr>
              <a:t>tejido</a:t>
            </a:r>
            <a:r>
              <a:rPr lang="en-US" dirty="0" smtClean="0">
                <a:latin typeface="Times New Roman"/>
                <a:cs typeface="Times New Roman"/>
              </a:rPr>
              <a:t> social de </a:t>
            </a:r>
            <a:r>
              <a:rPr lang="en-US" dirty="0" err="1">
                <a:latin typeface="Times New Roman"/>
                <a:cs typeface="Times New Roman"/>
              </a:rPr>
              <a:t>l</a:t>
            </a:r>
            <a:r>
              <a:rPr lang="en-US" dirty="0" err="1" smtClean="0">
                <a:latin typeface="Times New Roman"/>
                <a:cs typeface="Times New Roman"/>
              </a:rPr>
              <a:t>os</a:t>
            </a:r>
            <a:r>
              <a:rPr lang="en-US" dirty="0" smtClean="0">
                <a:latin typeface="Times New Roman"/>
                <a:cs typeface="Times New Roman"/>
              </a:rPr>
              <a:t> Pueblos</a:t>
            </a:r>
          </a:p>
          <a:p>
            <a:r>
              <a:rPr lang="en-US" dirty="0" smtClean="0">
                <a:latin typeface="Times New Roman"/>
                <a:cs typeface="Times New Roman"/>
              </a:rPr>
              <a:t>¡Alto! a la </a:t>
            </a:r>
            <a:r>
              <a:rPr lang="en-US" dirty="0" err="1" smtClean="0">
                <a:latin typeface="Times New Roman"/>
                <a:cs typeface="Times New Roman"/>
              </a:rPr>
              <a:t>Violencia</a:t>
            </a:r>
            <a:r>
              <a:rPr lang="en-US" dirty="0" smtClean="0">
                <a:latin typeface="Times New Roman"/>
                <a:cs typeface="Times New Roman"/>
              </a:rPr>
              <a:t> contra </a:t>
            </a:r>
            <a:r>
              <a:rPr lang="en-US" dirty="0" err="1" smtClean="0">
                <a:latin typeface="Times New Roman"/>
                <a:cs typeface="Times New Roman"/>
              </a:rPr>
              <a:t>las</a:t>
            </a:r>
            <a:r>
              <a:rPr lang="en-US" dirty="0" smtClean="0">
                <a:latin typeface="Times New Roman"/>
                <a:cs typeface="Times New Roman"/>
              </a:rPr>
              <a:t> </a:t>
            </a:r>
            <a:r>
              <a:rPr lang="en-US" dirty="0" err="1" smtClean="0">
                <a:latin typeface="Times New Roman"/>
                <a:cs typeface="Times New Roman"/>
              </a:rPr>
              <a:t>mujeres</a:t>
            </a:r>
            <a:endParaRPr lang="en-US" dirty="0" smtClean="0">
              <a:latin typeface="Times New Roman"/>
              <a:cs typeface="Times New Roman"/>
            </a:endParaRPr>
          </a:p>
          <a:p>
            <a:r>
              <a:rPr lang="en-US" dirty="0" smtClean="0">
                <a:latin typeface="Times New Roman"/>
                <a:cs typeface="Times New Roman"/>
              </a:rPr>
              <a:t>¡Alto! a </a:t>
            </a:r>
            <a:r>
              <a:rPr lang="en-US" dirty="0" err="1" smtClean="0">
                <a:latin typeface="Times New Roman"/>
                <a:cs typeface="Times New Roman"/>
              </a:rPr>
              <a:t>las</a:t>
            </a:r>
            <a:r>
              <a:rPr lang="en-US" dirty="0" smtClean="0">
                <a:latin typeface="Times New Roman"/>
                <a:cs typeface="Times New Roman"/>
              </a:rPr>
              <a:t> </a:t>
            </a:r>
            <a:r>
              <a:rPr lang="en-US" dirty="0" err="1" smtClean="0">
                <a:latin typeface="Times New Roman"/>
                <a:cs typeface="Times New Roman"/>
              </a:rPr>
              <a:t>desapariciones</a:t>
            </a:r>
            <a:r>
              <a:rPr lang="en-US" dirty="0" smtClean="0">
                <a:latin typeface="Times New Roman"/>
                <a:cs typeface="Times New Roman"/>
              </a:rPr>
              <a:t> y </a:t>
            </a:r>
            <a:r>
              <a:rPr lang="en-US" dirty="0" err="1" smtClean="0">
                <a:latin typeface="Times New Roman"/>
                <a:cs typeface="Times New Roman"/>
              </a:rPr>
              <a:t>trata</a:t>
            </a:r>
            <a:r>
              <a:rPr lang="en-US" dirty="0" smtClean="0">
                <a:latin typeface="Times New Roman"/>
                <a:cs typeface="Times New Roman"/>
              </a:rPr>
              <a:t> de </a:t>
            </a:r>
            <a:r>
              <a:rPr lang="en-US" dirty="0" err="1" smtClean="0">
                <a:latin typeface="Times New Roman"/>
                <a:cs typeface="Times New Roman"/>
              </a:rPr>
              <a:t>niñas</a:t>
            </a:r>
            <a:r>
              <a:rPr lang="en-US" dirty="0" smtClean="0">
                <a:latin typeface="Times New Roman"/>
                <a:cs typeface="Times New Roman"/>
              </a:rPr>
              <a:t>, </a:t>
            </a:r>
            <a:r>
              <a:rPr lang="en-US" dirty="0" err="1" smtClean="0">
                <a:latin typeface="Times New Roman"/>
                <a:cs typeface="Times New Roman"/>
              </a:rPr>
              <a:t>adolecentes</a:t>
            </a:r>
            <a:r>
              <a:rPr lang="en-US" dirty="0" smtClean="0">
                <a:latin typeface="Times New Roman"/>
                <a:cs typeface="Times New Roman"/>
              </a:rPr>
              <a:t> y de </a:t>
            </a:r>
            <a:r>
              <a:rPr lang="en-US" dirty="0" err="1" smtClean="0">
                <a:latin typeface="Times New Roman"/>
                <a:cs typeface="Times New Roman"/>
              </a:rPr>
              <a:t>mujeres</a:t>
            </a:r>
            <a:r>
              <a:rPr lang="en-US" dirty="0" smtClean="0">
                <a:latin typeface="Times New Roman"/>
                <a:cs typeface="Times New Roman"/>
              </a:rPr>
              <a:t> </a:t>
            </a:r>
            <a:r>
              <a:rPr lang="en-US" dirty="0" err="1" smtClean="0">
                <a:latin typeface="Times New Roman"/>
                <a:cs typeface="Times New Roman"/>
              </a:rPr>
              <a:t>Indígenas</a:t>
            </a:r>
            <a:r>
              <a:rPr lang="en-US" dirty="0" smtClean="0">
                <a:latin typeface="Times New Roman"/>
                <a:cs typeface="Times New Roman"/>
              </a:rPr>
              <a:t>.</a:t>
            </a:r>
            <a:endParaRPr lang="en-US" dirty="0">
              <a:latin typeface="Times New Roman"/>
              <a:cs typeface="Times New Roman"/>
            </a:endParaRPr>
          </a:p>
        </p:txBody>
      </p:sp>
    </p:spTree>
    <p:extLst>
      <p:ext uri="{BB962C8B-B14F-4D97-AF65-F5344CB8AC3E}">
        <p14:creationId xmlns:p14="http://schemas.microsoft.com/office/powerpoint/2010/main" val="10232186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00751"/>
            <a:ext cx="10515600" cy="1325563"/>
          </a:xfrm>
        </p:spPr>
        <p:txBody>
          <a:bodyPr>
            <a:noAutofit/>
          </a:bodyPr>
          <a:lstStyle/>
          <a:p>
            <a:pPr algn="ctr"/>
            <a:r>
              <a:rPr lang="en-US" sz="3600" dirty="0">
                <a:latin typeface="Times New Roman" charset="0"/>
                <a:ea typeface="Times New Roman" charset="0"/>
                <a:cs typeface="Times New Roman" charset="0"/>
              </a:rPr>
              <a:t>¿En </a:t>
            </a:r>
            <a:r>
              <a:rPr lang="en-US" sz="3600" dirty="0" err="1">
                <a:latin typeface="Times New Roman" charset="0"/>
                <a:ea typeface="Times New Roman" charset="0"/>
                <a:cs typeface="Times New Roman" charset="0"/>
              </a:rPr>
              <a:t>dónde</a:t>
            </a:r>
            <a:r>
              <a:rPr lang="en-US" sz="3600" dirty="0">
                <a:latin typeface="Times New Roman" charset="0"/>
                <a:ea typeface="Times New Roman" charset="0"/>
                <a:cs typeface="Times New Roman" charset="0"/>
              </a:rPr>
              <a:t> </a:t>
            </a:r>
            <a:r>
              <a:rPr lang="en-US" sz="3600" dirty="0" err="1">
                <a:latin typeface="Times New Roman" charset="0"/>
                <a:ea typeface="Times New Roman" charset="0"/>
                <a:cs typeface="Times New Roman" charset="0"/>
              </a:rPr>
              <a:t>deben</a:t>
            </a:r>
            <a:r>
              <a:rPr lang="en-US" sz="3600" dirty="0">
                <a:latin typeface="Times New Roman" charset="0"/>
                <a:ea typeface="Times New Roman" charset="0"/>
                <a:cs typeface="Times New Roman" charset="0"/>
              </a:rPr>
              <a:t> </a:t>
            </a:r>
            <a:r>
              <a:rPr lang="en-US" sz="3600" dirty="0" err="1">
                <a:latin typeface="Times New Roman" charset="0"/>
                <a:ea typeface="Times New Roman" charset="0"/>
                <a:cs typeface="Times New Roman" charset="0"/>
              </a:rPr>
              <a:t>estar</a:t>
            </a:r>
            <a:r>
              <a:rPr lang="en-US" sz="3600" dirty="0">
                <a:latin typeface="Times New Roman" charset="0"/>
                <a:ea typeface="Times New Roman" charset="0"/>
                <a:cs typeface="Times New Roman" charset="0"/>
              </a:rPr>
              <a:t> </a:t>
            </a:r>
            <a:r>
              <a:rPr lang="en-US" sz="3600" dirty="0" err="1">
                <a:latin typeface="Times New Roman" charset="0"/>
                <a:ea typeface="Times New Roman" charset="0"/>
                <a:cs typeface="Times New Roman" charset="0"/>
              </a:rPr>
              <a:t>planificados</a:t>
            </a:r>
            <a:r>
              <a:rPr lang="en-US" sz="3600" dirty="0">
                <a:latin typeface="Times New Roman" charset="0"/>
                <a:ea typeface="Times New Roman" charset="0"/>
                <a:cs typeface="Times New Roman" charset="0"/>
              </a:rPr>
              <a:t> los </a:t>
            </a:r>
            <a:r>
              <a:rPr lang="en-US" sz="3600" dirty="0" err="1">
                <a:latin typeface="Times New Roman" charset="0"/>
                <a:ea typeface="Times New Roman" charset="0"/>
                <a:cs typeface="Times New Roman" charset="0"/>
              </a:rPr>
              <a:t>derechos</a:t>
            </a:r>
            <a:r>
              <a:rPr lang="en-US" sz="3600" dirty="0">
                <a:latin typeface="Times New Roman" charset="0"/>
                <a:ea typeface="Times New Roman" charset="0"/>
                <a:cs typeface="Times New Roman" charset="0"/>
              </a:rPr>
              <a:t> de </a:t>
            </a:r>
            <a:r>
              <a:rPr lang="en-US" sz="3600" dirty="0" err="1">
                <a:latin typeface="Times New Roman" charset="0"/>
                <a:ea typeface="Times New Roman" charset="0"/>
                <a:cs typeface="Times New Roman" charset="0"/>
              </a:rPr>
              <a:t>las</a:t>
            </a:r>
            <a:r>
              <a:rPr lang="en-US" sz="3600" dirty="0">
                <a:latin typeface="Times New Roman" charset="0"/>
                <a:ea typeface="Times New Roman" charset="0"/>
                <a:cs typeface="Times New Roman" charset="0"/>
              </a:rPr>
              <a:t> </a:t>
            </a:r>
            <a:r>
              <a:rPr lang="en-US" sz="3600" dirty="0" err="1">
                <a:latin typeface="Times New Roman" charset="0"/>
                <a:ea typeface="Times New Roman" charset="0"/>
                <a:cs typeface="Times New Roman" charset="0"/>
              </a:rPr>
              <a:t>mujeres</a:t>
            </a:r>
            <a:endParaRPr lang="en-US" sz="3600" dirty="0">
              <a:latin typeface="Times New Roman" charset="0"/>
              <a:ea typeface="Times New Roman" charset="0"/>
              <a:cs typeface="Times New Roman" charset="0"/>
            </a:endParaRPr>
          </a:p>
        </p:txBody>
      </p:sp>
      <p:sp>
        <p:nvSpPr>
          <p:cNvPr id="3" name="Content Placeholder 2"/>
          <p:cNvSpPr>
            <a:spLocks noGrp="1"/>
          </p:cNvSpPr>
          <p:nvPr>
            <p:ph idx="1"/>
          </p:nvPr>
        </p:nvSpPr>
        <p:spPr/>
        <p:txBody>
          <a:bodyPr>
            <a:normAutofit/>
          </a:bodyPr>
          <a:lstStyle/>
          <a:p>
            <a:pPr marL="0" indent="0">
              <a:buNone/>
            </a:pPr>
            <a:r>
              <a:rPr lang="en-US" dirty="0" smtClean="0">
                <a:latin typeface="Times New Roman" charset="0"/>
                <a:ea typeface="Times New Roman" charset="0"/>
                <a:cs typeface="Times New Roman" charset="0"/>
              </a:rPr>
              <a:t>El </a:t>
            </a:r>
            <a:r>
              <a:rPr lang="en-US" dirty="0" err="1" smtClean="0">
                <a:latin typeface="Times New Roman" charset="0"/>
                <a:ea typeface="Times New Roman" charset="0"/>
                <a:cs typeface="Times New Roman" charset="0"/>
              </a:rPr>
              <a:t>derecho</a:t>
            </a:r>
            <a:r>
              <a:rPr lang="en-US" dirty="0" smtClean="0">
                <a:latin typeface="Times New Roman" charset="0"/>
                <a:ea typeface="Times New Roman" charset="0"/>
                <a:cs typeface="Times New Roman" charset="0"/>
              </a:rPr>
              <a:t> a </a:t>
            </a:r>
            <a:r>
              <a:rPr lang="en-US" dirty="0" err="1" smtClean="0">
                <a:latin typeface="Times New Roman" charset="0"/>
                <a:ea typeface="Times New Roman" charset="0"/>
                <a:cs typeface="Times New Roman" charset="0"/>
              </a:rPr>
              <a:t>tener</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derechos</a:t>
            </a:r>
            <a:r>
              <a:rPr lang="en-US" dirty="0" smtClean="0">
                <a:latin typeface="Times New Roman" charset="0"/>
                <a:ea typeface="Times New Roman" charset="0"/>
                <a:cs typeface="Times New Roman" charset="0"/>
              </a:rPr>
              <a:t>.</a:t>
            </a:r>
          </a:p>
          <a:p>
            <a:r>
              <a:rPr lang="en-US" dirty="0" err="1" smtClean="0">
                <a:latin typeface="Times New Roman" charset="0"/>
                <a:ea typeface="Times New Roman" charset="0"/>
                <a:cs typeface="Times New Roman" charset="0"/>
              </a:rPr>
              <a:t>Políticas</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públicas</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orientadas</a:t>
            </a:r>
            <a:r>
              <a:rPr lang="en-US" dirty="0" smtClean="0">
                <a:latin typeface="Times New Roman" charset="0"/>
                <a:ea typeface="Times New Roman" charset="0"/>
                <a:cs typeface="Times New Roman" charset="0"/>
              </a:rPr>
              <a:t> a la </a:t>
            </a:r>
            <a:r>
              <a:rPr lang="en-US" dirty="0" err="1" smtClean="0">
                <a:latin typeface="Times New Roman" charset="0"/>
                <a:ea typeface="Times New Roman" charset="0"/>
                <a:cs typeface="Times New Roman" charset="0"/>
              </a:rPr>
              <a:t>igualdad</a:t>
            </a:r>
            <a:r>
              <a:rPr lang="en-US" dirty="0" smtClean="0">
                <a:latin typeface="Times New Roman" charset="0"/>
                <a:ea typeface="Times New Roman" charset="0"/>
                <a:cs typeface="Times New Roman" charset="0"/>
              </a:rPr>
              <a:t> de </a:t>
            </a:r>
            <a:r>
              <a:rPr lang="en-US" dirty="0" err="1" smtClean="0">
                <a:latin typeface="Times New Roman" charset="0"/>
                <a:ea typeface="Times New Roman" charset="0"/>
                <a:cs typeface="Times New Roman" charset="0"/>
              </a:rPr>
              <a:t>género</a:t>
            </a:r>
            <a:endParaRPr lang="en-US" dirty="0" smtClean="0">
              <a:latin typeface="Times New Roman" charset="0"/>
              <a:ea typeface="Times New Roman" charset="0"/>
              <a:cs typeface="Times New Roman" charset="0"/>
            </a:endParaRPr>
          </a:p>
          <a:p>
            <a:r>
              <a:rPr lang="en-US" dirty="0" err="1" smtClean="0">
                <a:latin typeface="Times New Roman" charset="0"/>
                <a:ea typeface="Times New Roman" charset="0"/>
                <a:cs typeface="Times New Roman" charset="0"/>
              </a:rPr>
              <a:t>Presupuestos</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nacionales</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etiquetados</a:t>
            </a:r>
            <a:r>
              <a:rPr lang="en-US" dirty="0" smtClean="0">
                <a:latin typeface="Times New Roman" charset="0"/>
                <a:ea typeface="Times New Roman" charset="0"/>
                <a:cs typeface="Times New Roman" charset="0"/>
              </a:rPr>
              <a:t> en </a:t>
            </a:r>
            <a:r>
              <a:rPr lang="en-US" dirty="0" err="1" smtClean="0">
                <a:latin typeface="Times New Roman" charset="0"/>
                <a:ea typeface="Times New Roman" charset="0"/>
                <a:cs typeface="Times New Roman" charset="0"/>
              </a:rPr>
              <a:t>género</a:t>
            </a:r>
            <a:r>
              <a:rPr lang="en-US" dirty="0" smtClean="0">
                <a:latin typeface="Times New Roman" charset="0"/>
                <a:ea typeface="Times New Roman" charset="0"/>
                <a:cs typeface="Times New Roman" charset="0"/>
              </a:rPr>
              <a:t> y </a:t>
            </a:r>
            <a:r>
              <a:rPr lang="en-US" dirty="0" err="1" smtClean="0">
                <a:latin typeface="Times New Roman" charset="0"/>
                <a:ea typeface="Times New Roman" charset="0"/>
                <a:cs typeface="Times New Roman" charset="0"/>
              </a:rPr>
              <a:t>étnico</a:t>
            </a:r>
            <a:r>
              <a:rPr lang="en-US" dirty="0" smtClean="0">
                <a:latin typeface="Times New Roman" charset="0"/>
                <a:ea typeface="Times New Roman" charset="0"/>
                <a:cs typeface="Times New Roman" charset="0"/>
              </a:rPr>
              <a:t> (Pueblos y </a:t>
            </a:r>
            <a:r>
              <a:rPr lang="en-US" dirty="0" err="1" smtClean="0">
                <a:latin typeface="Times New Roman" charset="0"/>
                <a:ea typeface="Times New Roman" charset="0"/>
                <a:cs typeface="Times New Roman" charset="0"/>
              </a:rPr>
              <a:t>mujeres</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Indígenas</a:t>
            </a:r>
            <a:r>
              <a:rPr lang="en-US" dirty="0" smtClean="0">
                <a:latin typeface="Times New Roman" charset="0"/>
                <a:ea typeface="Times New Roman" charset="0"/>
                <a:cs typeface="Times New Roman" charset="0"/>
              </a:rPr>
              <a:t>)</a:t>
            </a:r>
          </a:p>
          <a:p>
            <a:r>
              <a:rPr lang="en-US" dirty="0" err="1" smtClean="0">
                <a:latin typeface="Times New Roman" charset="0"/>
                <a:ea typeface="Times New Roman" charset="0"/>
                <a:cs typeface="Times New Roman" charset="0"/>
              </a:rPr>
              <a:t>Programas</a:t>
            </a:r>
            <a:r>
              <a:rPr lang="en-US" dirty="0" smtClean="0">
                <a:latin typeface="Times New Roman" charset="0"/>
                <a:ea typeface="Times New Roman" charset="0"/>
                <a:cs typeface="Times New Roman" charset="0"/>
              </a:rPr>
              <a:t> con </a:t>
            </a:r>
            <a:r>
              <a:rPr lang="en-US" dirty="0" err="1" smtClean="0">
                <a:latin typeface="Times New Roman" charset="0"/>
                <a:ea typeface="Times New Roman" charset="0"/>
                <a:cs typeface="Times New Roman" charset="0"/>
              </a:rPr>
              <a:t>enfoques</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interseccionales</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intergeneracionales</a:t>
            </a:r>
            <a:r>
              <a:rPr lang="en-US" dirty="0" smtClean="0">
                <a:latin typeface="Times New Roman" charset="0"/>
                <a:ea typeface="Times New Roman" charset="0"/>
                <a:cs typeface="Times New Roman" charset="0"/>
              </a:rPr>
              <a:t> e </a:t>
            </a:r>
            <a:r>
              <a:rPr lang="en-US" dirty="0" err="1" smtClean="0">
                <a:latin typeface="Times New Roman" charset="0"/>
                <a:ea typeface="Times New Roman" charset="0"/>
                <a:cs typeface="Times New Roman" charset="0"/>
              </a:rPr>
              <a:t>interculturales</a:t>
            </a:r>
            <a:r>
              <a:rPr lang="en-US" dirty="0" smtClean="0">
                <a:latin typeface="Times New Roman" charset="0"/>
                <a:ea typeface="Times New Roman" charset="0"/>
                <a:cs typeface="Times New Roman" charset="0"/>
              </a:rPr>
              <a:t>. </a:t>
            </a:r>
          </a:p>
          <a:p>
            <a:r>
              <a:rPr lang="en-US" dirty="0" err="1" smtClean="0">
                <a:latin typeface="Times New Roman" charset="0"/>
                <a:ea typeface="Times New Roman" charset="0"/>
                <a:cs typeface="Times New Roman" charset="0"/>
              </a:rPr>
              <a:t>Desagregación</a:t>
            </a:r>
            <a:r>
              <a:rPr lang="en-US" dirty="0" smtClean="0">
                <a:latin typeface="Times New Roman" charset="0"/>
                <a:ea typeface="Times New Roman" charset="0"/>
                <a:cs typeface="Times New Roman" charset="0"/>
              </a:rPr>
              <a:t> de </a:t>
            </a:r>
            <a:r>
              <a:rPr lang="en-US" dirty="0" err="1" smtClean="0">
                <a:latin typeface="Times New Roman" charset="0"/>
                <a:ea typeface="Times New Roman" charset="0"/>
                <a:cs typeface="Times New Roman" charset="0"/>
              </a:rPr>
              <a:t>datos</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por</a:t>
            </a:r>
            <a:r>
              <a:rPr lang="en-US" dirty="0" smtClean="0">
                <a:latin typeface="Times New Roman" charset="0"/>
                <a:ea typeface="Times New Roman" charset="0"/>
                <a:cs typeface="Times New Roman" charset="0"/>
              </a:rPr>
              <a:t> </a:t>
            </a:r>
            <a:r>
              <a:rPr lang="en-US" dirty="0" err="1" smtClean="0">
                <a:latin typeface="Times New Roman" charset="0"/>
                <a:ea typeface="Times New Roman" charset="0"/>
                <a:cs typeface="Times New Roman" charset="0"/>
              </a:rPr>
              <a:t>género</a:t>
            </a:r>
            <a:r>
              <a:rPr lang="en-US" dirty="0" smtClean="0">
                <a:latin typeface="Times New Roman" charset="0"/>
                <a:ea typeface="Times New Roman" charset="0"/>
                <a:cs typeface="Times New Roman" charset="0"/>
              </a:rPr>
              <a:t>, y </a:t>
            </a:r>
            <a:r>
              <a:rPr lang="en-US" dirty="0" err="1" smtClean="0">
                <a:latin typeface="Times New Roman" charset="0"/>
                <a:ea typeface="Times New Roman" charset="0"/>
                <a:cs typeface="Times New Roman" charset="0"/>
              </a:rPr>
              <a:t>por</a:t>
            </a:r>
            <a:r>
              <a:rPr lang="en-US" dirty="0" smtClean="0">
                <a:latin typeface="Times New Roman" charset="0"/>
                <a:ea typeface="Times New Roman" charset="0"/>
                <a:cs typeface="Times New Roman" charset="0"/>
              </a:rPr>
              <a:t> pueblos </a:t>
            </a:r>
            <a:r>
              <a:rPr lang="en-US" dirty="0" err="1" smtClean="0">
                <a:latin typeface="Times New Roman" charset="0"/>
                <a:ea typeface="Times New Roman" charset="0"/>
                <a:cs typeface="Times New Roman" charset="0"/>
              </a:rPr>
              <a:t>indígenas</a:t>
            </a:r>
            <a:r>
              <a:rPr lang="en-US" dirty="0" smtClean="0">
                <a:latin typeface="Times New Roman" charset="0"/>
                <a:ea typeface="Times New Roman" charset="0"/>
                <a:cs typeface="Times New Roman" charset="0"/>
              </a:rPr>
              <a:t>, y </a:t>
            </a:r>
            <a:r>
              <a:rPr lang="en-US" dirty="0" err="1" smtClean="0">
                <a:latin typeface="Times New Roman" charset="0"/>
                <a:ea typeface="Times New Roman" charset="0"/>
                <a:cs typeface="Times New Roman" charset="0"/>
              </a:rPr>
              <a:t>afrodescencientes</a:t>
            </a:r>
            <a:r>
              <a:rPr lang="en-US" dirty="0" smtClean="0">
                <a:latin typeface="Times New Roman" charset="0"/>
                <a:ea typeface="Times New Roman" charset="0"/>
                <a:cs typeface="Times New Roman" charset="0"/>
              </a:rPr>
              <a:t> </a:t>
            </a:r>
          </a:p>
          <a:p>
            <a:endParaRPr lang="en-US" dirty="0" smtClean="0"/>
          </a:p>
          <a:p>
            <a:endParaRPr lang="en-US" dirty="0" smtClean="0"/>
          </a:p>
          <a:p>
            <a:endParaRPr lang="en-US" dirty="0"/>
          </a:p>
        </p:txBody>
      </p:sp>
    </p:spTree>
    <p:extLst>
      <p:ext uri="{BB962C8B-B14F-4D97-AF65-F5344CB8AC3E}">
        <p14:creationId xmlns:p14="http://schemas.microsoft.com/office/powerpoint/2010/main" val="6381218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77001"/>
            <a:ext cx="10515600" cy="1325563"/>
          </a:xfrm>
        </p:spPr>
        <p:txBody>
          <a:bodyPr>
            <a:noAutofit/>
          </a:bodyPr>
          <a:lstStyle/>
          <a:p>
            <a:pPr algn="ctr"/>
            <a:r>
              <a:rPr lang="en-US" sz="3600" dirty="0">
                <a:latin typeface="Times New Roman" charset="0"/>
                <a:ea typeface="Times New Roman" charset="0"/>
                <a:cs typeface="Times New Roman" charset="0"/>
              </a:rPr>
              <a:t>¿En </a:t>
            </a:r>
            <a:r>
              <a:rPr lang="en-US" sz="3600" dirty="0" err="1">
                <a:latin typeface="Times New Roman" charset="0"/>
                <a:ea typeface="Times New Roman" charset="0"/>
                <a:cs typeface="Times New Roman" charset="0"/>
              </a:rPr>
              <a:t>donde</a:t>
            </a:r>
            <a:r>
              <a:rPr lang="en-US" sz="3600" dirty="0">
                <a:latin typeface="Times New Roman" charset="0"/>
                <a:ea typeface="Times New Roman" charset="0"/>
                <a:cs typeface="Times New Roman" charset="0"/>
              </a:rPr>
              <a:t> </a:t>
            </a:r>
            <a:r>
              <a:rPr lang="en-US" sz="3600" dirty="0" err="1">
                <a:latin typeface="Times New Roman" charset="0"/>
                <a:ea typeface="Times New Roman" charset="0"/>
                <a:cs typeface="Times New Roman" charset="0"/>
              </a:rPr>
              <a:t>deben</a:t>
            </a:r>
            <a:r>
              <a:rPr lang="en-US" sz="3600" dirty="0">
                <a:latin typeface="Times New Roman" charset="0"/>
                <a:ea typeface="Times New Roman" charset="0"/>
                <a:cs typeface="Times New Roman" charset="0"/>
              </a:rPr>
              <a:t> </a:t>
            </a:r>
            <a:r>
              <a:rPr lang="en-US" sz="3600" dirty="0" err="1">
                <a:latin typeface="Times New Roman" charset="0"/>
                <a:ea typeface="Times New Roman" charset="0"/>
                <a:cs typeface="Times New Roman" charset="0"/>
              </a:rPr>
              <a:t>estar</a:t>
            </a:r>
            <a:r>
              <a:rPr lang="en-US" sz="3600" dirty="0">
                <a:latin typeface="Times New Roman" charset="0"/>
                <a:ea typeface="Times New Roman" charset="0"/>
                <a:cs typeface="Times New Roman" charset="0"/>
              </a:rPr>
              <a:t> </a:t>
            </a:r>
            <a:r>
              <a:rPr lang="en-US" sz="3600" dirty="0" err="1">
                <a:latin typeface="Times New Roman" charset="0"/>
                <a:ea typeface="Times New Roman" charset="0"/>
                <a:cs typeface="Times New Roman" charset="0"/>
              </a:rPr>
              <a:t>Planificados</a:t>
            </a:r>
            <a:r>
              <a:rPr lang="en-US" sz="3600" dirty="0">
                <a:latin typeface="Times New Roman" charset="0"/>
                <a:ea typeface="Times New Roman" charset="0"/>
                <a:cs typeface="Times New Roman" charset="0"/>
              </a:rPr>
              <a:t> los </a:t>
            </a:r>
            <a:r>
              <a:rPr lang="en-US" sz="3600" dirty="0" err="1">
                <a:latin typeface="Times New Roman" charset="0"/>
                <a:ea typeface="Times New Roman" charset="0"/>
                <a:cs typeface="Times New Roman" charset="0"/>
              </a:rPr>
              <a:t>derechos</a:t>
            </a:r>
            <a:r>
              <a:rPr lang="en-US" sz="3600" dirty="0">
                <a:latin typeface="Times New Roman" charset="0"/>
                <a:ea typeface="Times New Roman" charset="0"/>
                <a:cs typeface="Times New Roman" charset="0"/>
              </a:rPr>
              <a:t> de </a:t>
            </a:r>
            <a:r>
              <a:rPr lang="en-US" sz="3600" dirty="0" err="1">
                <a:latin typeface="Times New Roman" charset="0"/>
                <a:ea typeface="Times New Roman" charset="0"/>
                <a:cs typeface="Times New Roman" charset="0"/>
              </a:rPr>
              <a:t>las</a:t>
            </a:r>
            <a:r>
              <a:rPr lang="en-US" sz="3600" dirty="0">
                <a:latin typeface="Times New Roman" charset="0"/>
                <a:ea typeface="Times New Roman" charset="0"/>
                <a:cs typeface="Times New Roman" charset="0"/>
              </a:rPr>
              <a:t> </a:t>
            </a:r>
            <a:r>
              <a:rPr lang="en-US" sz="3600" dirty="0" err="1">
                <a:latin typeface="Times New Roman" charset="0"/>
                <a:ea typeface="Times New Roman" charset="0"/>
                <a:cs typeface="Times New Roman" charset="0"/>
              </a:rPr>
              <a:t>mujeres</a:t>
            </a:r>
            <a:r>
              <a:rPr lang="en-US" sz="3600" dirty="0">
                <a:latin typeface="Times New Roman" charset="0"/>
                <a:ea typeface="Times New Roman" charset="0"/>
                <a:cs typeface="Times New Roman" charset="0"/>
              </a:rPr>
              <a:t>?</a:t>
            </a:r>
          </a:p>
        </p:txBody>
      </p:sp>
      <p:sp>
        <p:nvSpPr>
          <p:cNvPr id="3" name="Content Placeholder 2"/>
          <p:cNvSpPr>
            <a:spLocks noGrp="1"/>
          </p:cNvSpPr>
          <p:nvPr>
            <p:ph idx="1"/>
          </p:nvPr>
        </p:nvSpPr>
        <p:spPr/>
        <p:txBody>
          <a:bodyPr>
            <a:normAutofit fontScale="92500" lnSpcReduction="10000"/>
          </a:bodyPr>
          <a:lstStyle/>
          <a:p>
            <a:pPr algn="just"/>
            <a:r>
              <a:rPr lang="en-US" dirty="0" err="1" smtClean="0">
                <a:latin typeface="Times New Roman"/>
                <a:cs typeface="Times New Roman"/>
              </a:rPr>
              <a:t>En</a:t>
            </a:r>
            <a:r>
              <a:rPr lang="en-US" dirty="0" smtClean="0">
                <a:latin typeface="Times New Roman"/>
                <a:cs typeface="Times New Roman"/>
              </a:rPr>
              <a:t> las </a:t>
            </a:r>
            <a:r>
              <a:rPr lang="en-US" dirty="0" err="1" smtClean="0">
                <a:latin typeface="Times New Roman"/>
                <a:cs typeface="Times New Roman"/>
              </a:rPr>
              <a:t>políticas</a:t>
            </a:r>
            <a:r>
              <a:rPr lang="en-US" dirty="0" smtClean="0">
                <a:latin typeface="Times New Roman"/>
                <a:cs typeface="Times New Roman"/>
              </a:rPr>
              <a:t> </a:t>
            </a:r>
            <a:r>
              <a:rPr lang="en-US" dirty="0" err="1" smtClean="0">
                <a:latin typeface="Times New Roman"/>
                <a:cs typeface="Times New Roman"/>
              </a:rPr>
              <a:t>públicas</a:t>
            </a:r>
            <a:r>
              <a:rPr lang="en-US" dirty="0" smtClean="0">
                <a:latin typeface="Times New Roman"/>
                <a:cs typeface="Times New Roman"/>
              </a:rPr>
              <a:t> </a:t>
            </a:r>
            <a:r>
              <a:rPr lang="en-US" dirty="0" err="1" smtClean="0">
                <a:latin typeface="Times New Roman"/>
                <a:cs typeface="Times New Roman"/>
              </a:rPr>
              <a:t>diferenciadas</a:t>
            </a:r>
            <a:r>
              <a:rPr lang="en-US" dirty="0" smtClean="0">
                <a:latin typeface="Times New Roman"/>
                <a:cs typeface="Times New Roman"/>
              </a:rPr>
              <a:t>, </a:t>
            </a:r>
            <a:r>
              <a:rPr lang="en-US" dirty="0" err="1" smtClean="0">
                <a:latin typeface="Times New Roman"/>
                <a:cs typeface="Times New Roman"/>
              </a:rPr>
              <a:t>programas</a:t>
            </a:r>
            <a:r>
              <a:rPr lang="en-US" dirty="0" smtClean="0">
                <a:latin typeface="Times New Roman"/>
                <a:cs typeface="Times New Roman"/>
              </a:rPr>
              <a:t> y </a:t>
            </a:r>
            <a:r>
              <a:rPr lang="en-US" dirty="0" err="1" smtClean="0">
                <a:latin typeface="Times New Roman"/>
                <a:cs typeface="Times New Roman"/>
              </a:rPr>
              <a:t>estrategias</a:t>
            </a:r>
            <a:r>
              <a:rPr lang="en-US" dirty="0" smtClean="0">
                <a:latin typeface="Times New Roman"/>
                <a:cs typeface="Times New Roman"/>
              </a:rPr>
              <a:t> para el </a:t>
            </a:r>
            <a:r>
              <a:rPr lang="en-US" dirty="0" err="1" smtClean="0">
                <a:latin typeface="Times New Roman"/>
                <a:cs typeface="Times New Roman"/>
              </a:rPr>
              <a:t>desarrollo</a:t>
            </a:r>
            <a:r>
              <a:rPr lang="en-US" dirty="0" smtClean="0">
                <a:latin typeface="Times New Roman"/>
                <a:cs typeface="Times New Roman"/>
              </a:rPr>
              <a:t> con </a:t>
            </a:r>
            <a:r>
              <a:rPr lang="en-US" dirty="0" err="1" smtClean="0">
                <a:latin typeface="Times New Roman"/>
                <a:cs typeface="Times New Roman"/>
              </a:rPr>
              <a:t>dignidad</a:t>
            </a:r>
            <a:r>
              <a:rPr lang="en-US" dirty="0" smtClean="0">
                <a:latin typeface="Times New Roman"/>
                <a:cs typeface="Times New Roman"/>
              </a:rPr>
              <a:t> para las </a:t>
            </a:r>
            <a:r>
              <a:rPr lang="en-US" dirty="0" err="1" smtClean="0">
                <a:latin typeface="Times New Roman"/>
                <a:cs typeface="Times New Roman"/>
              </a:rPr>
              <a:t>mujeres</a:t>
            </a:r>
            <a:r>
              <a:rPr lang="en-US" dirty="0" smtClean="0">
                <a:latin typeface="Times New Roman"/>
                <a:cs typeface="Times New Roman"/>
              </a:rPr>
              <a:t>.</a:t>
            </a:r>
          </a:p>
          <a:p>
            <a:pPr algn="just"/>
            <a:r>
              <a:rPr lang="en-US" dirty="0" err="1" smtClean="0">
                <a:latin typeface="Times New Roman"/>
                <a:cs typeface="Times New Roman"/>
              </a:rPr>
              <a:t>En</a:t>
            </a:r>
            <a:r>
              <a:rPr lang="en-US" dirty="0" smtClean="0">
                <a:latin typeface="Times New Roman"/>
                <a:cs typeface="Times New Roman"/>
              </a:rPr>
              <a:t> </a:t>
            </a:r>
            <a:r>
              <a:rPr lang="en-US" dirty="0" err="1" smtClean="0">
                <a:latin typeface="Times New Roman"/>
                <a:cs typeface="Times New Roman"/>
              </a:rPr>
              <a:t>los</a:t>
            </a:r>
            <a:r>
              <a:rPr lang="en-US" dirty="0" smtClean="0">
                <a:latin typeface="Times New Roman"/>
                <a:cs typeface="Times New Roman"/>
              </a:rPr>
              <a:t> </a:t>
            </a:r>
            <a:r>
              <a:rPr lang="en-US" dirty="0" err="1" smtClean="0">
                <a:latin typeface="Times New Roman"/>
                <a:cs typeface="Times New Roman"/>
              </a:rPr>
              <a:t>presupuestos</a:t>
            </a:r>
            <a:r>
              <a:rPr lang="en-US" dirty="0" smtClean="0">
                <a:latin typeface="Times New Roman"/>
                <a:cs typeface="Times New Roman"/>
              </a:rPr>
              <a:t> </a:t>
            </a:r>
            <a:r>
              <a:rPr lang="en-US" dirty="0" err="1" smtClean="0">
                <a:latin typeface="Times New Roman"/>
                <a:cs typeface="Times New Roman"/>
              </a:rPr>
              <a:t>nacionales</a:t>
            </a:r>
            <a:r>
              <a:rPr lang="en-US" dirty="0" smtClean="0">
                <a:latin typeface="Times New Roman"/>
                <a:cs typeface="Times New Roman"/>
              </a:rPr>
              <a:t> con </a:t>
            </a:r>
            <a:r>
              <a:rPr lang="en-US" dirty="0" err="1" smtClean="0">
                <a:latin typeface="Times New Roman"/>
                <a:cs typeface="Times New Roman"/>
              </a:rPr>
              <a:t>sensibilidad</a:t>
            </a:r>
            <a:r>
              <a:rPr lang="en-US" dirty="0" smtClean="0">
                <a:latin typeface="Times New Roman"/>
                <a:cs typeface="Times New Roman"/>
              </a:rPr>
              <a:t> o </a:t>
            </a:r>
            <a:r>
              <a:rPr lang="en-US" dirty="0" err="1" smtClean="0">
                <a:latin typeface="Times New Roman"/>
                <a:cs typeface="Times New Roman"/>
              </a:rPr>
              <a:t>etiquetados</a:t>
            </a:r>
            <a:r>
              <a:rPr lang="en-US" dirty="0" smtClean="0">
                <a:latin typeface="Times New Roman"/>
                <a:cs typeface="Times New Roman"/>
              </a:rPr>
              <a:t> </a:t>
            </a:r>
            <a:r>
              <a:rPr lang="en-US" dirty="0" err="1" smtClean="0">
                <a:latin typeface="Times New Roman"/>
                <a:cs typeface="Times New Roman"/>
              </a:rPr>
              <a:t>en</a:t>
            </a:r>
            <a:r>
              <a:rPr lang="en-US" dirty="0" smtClean="0">
                <a:latin typeface="Times New Roman"/>
                <a:cs typeface="Times New Roman"/>
              </a:rPr>
              <a:t> </a:t>
            </a:r>
            <a:r>
              <a:rPr lang="en-US" dirty="0" err="1" smtClean="0">
                <a:latin typeface="Times New Roman"/>
                <a:cs typeface="Times New Roman"/>
              </a:rPr>
              <a:t>género</a:t>
            </a:r>
            <a:r>
              <a:rPr lang="en-US" dirty="0" smtClean="0">
                <a:latin typeface="Times New Roman"/>
                <a:cs typeface="Times New Roman"/>
              </a:rPr>
              <a:t>, </a:t>
            </a:r>
            <a:r>
              <a:rPr lang="en-US" dirty="0" err="1" smtClean="0">
                <a:latin typeface="Times New Roman"/>
                <a:cs typeface="Times New Roman"/>
              </a:rPr>
              <a:t>etnicidad</a:t>
            </a:r>
            <a:r>
              <a:rPr lang="en-US" dirty="0" smtClean="0">
                <a:latin typeface="Times New Roman"/>
                <a:cs typeface="Times New Roman"/>
              </a:rPr>
              <a:t> y la </a:t>
            </a:r>
            <a:r>
              <a:rPr lang="en-US" dirty="0" err="1" smtClean="0">
                <a:latin typeface="Times New Roman"/>
                <a:cs typeface="Times New Roman"/>
              </a:rPr>
              <a:t>diversidad</a:t>
            </a:r>
            <a:r>
              <a:rPr lang="en-US" dirty="0" smtClean="0">
                <a:latin typeface="Times New Roman"/>
                <a:cs typeface="Times New Roman"/>
              </a:rPr>
              <a:t> </a:t>
            </a:r>
            <a:r>
              <a:rPr lang="en-US" dirty="0" err="1" smtClean="0">
                <a:latin typeface="Times New Roman"/>
                <a:cs typeface="Times New Roman"/>
              </a:rPr>
              <a:t>en</a:t>
            </a:r>
            <a:r>
              <a:rPr lang="en-US" dirty="0" smtClean="0">
                <a:latin typeface="Times New Roman"/>
                <a:cs typeface="Times New Roman"/>
              </a:rPr>
              <a:t> que </a:t>
            </a:r>
            <a:r>
              <a:rPr lang="en-US" dirty="0" err="1" smtClean="0">
                <a:latin typeface="Times New Roman"/>
                <a:cs typeface="Times New Roman"/>
              </a:rPr>
              <a:t>estamos</a:t>
            </a:r>
            <a:r>
              <a:rPr lang="en-US" dirty="0" smtClean="0">
                <a:latin typeface="Times New Roman"/>
                <a:cs typeface="Times New Roman"/>
              </a:rPr>
              <a:t> </a:t>
            </a:r>
            <a:r>
              <a:rPr lang="en-US" dirty="0" err="1" smtClean="0">
                <a:latin typeface="Times New Roman"/>
                <a:cs typeface="Times New Roman"/>
              </a:rPr>
              <a:t>conformadas</a:t>
            </a:r>
            <a:r>
              <a:rPr lang="en-US" dirty="0" smtClean="0">
                <a:latin typeface="Times New Roman"/>
                <a:cs typeface="Times New Roman"/>
              </a:rPr>
              <a:t> las </a:t>
            </a:r>
            <a:r>
              <a:rPr lang="en-US" dirty="0" err="1" smtClean="0">
                <a:latin typeface="Times New Roman"/>
                <a:cs typeface="Times New Roman"/>
              </a:rPr>
              <a:t>mujeres</a:t>
            </a:r>
            <a:r>
              <a:rPr lang="en-US" dirty="0" smtClean="0">
                <a:latin typeface="Times New Roman"/>
                <a:cs typeface="Times New Roman"/>
              </a:rPr>
              <a:t>.</a:t>
            </a:r>
          </a:p>
          <a:p>
            <a:pPr algn="just"/>
            <a:r>
              <a:rPr lang="en-US" dirty="0" err="1" smtClean="0">
                <a:latin typeface="Times New Roman"/>
                <a:cs typeface="Times New Roman"/>
              </a:rPr>
              <a:t>En</a:t>
            </a:r>
            <a:r>
              <a:rPr lang="en-US" dirty="0" smtClean="0">
                <a:latin typeface="Times New Roman"/>
                <a:cs typeface="Times New Roman"/>
              </a:rPr>
              <a:t> </a:t>
            </a:r>
            <a:r>
              <a:rPr lang="en-US" dirty="0" err="1" smtClean="0">
                <a:latin typeface="Times New Roman"/>
                <a:cs typeface="Times New Roman"/>
              </a:rPr>
              <a:t>los</a:t>
            </a:r>
            <a:r>
              <a:rPr lang="en-US" dirty="0" smtClean="0">
                <a:latin typeface="Times New Roman"/>
                <a:cs typeface="Times New Roman"/>
              </a:rPr>
              <a:t> </a:t>
            </a:r>
            <a:r>
              <a:rPr lang="en-US" dirty="0" err="1" smtClean="0">
                <a:latin typeface="Times New Roman"/>
                <a:cs typeface="Times New Roman"/>
              </a:rPr>
              <a:t>programas</a:t>
            </a:r>
            <a:r>
              <a:rPr lang="en-US" dirty="0" smtClean="0">
                <a:latin typeface="Times New Roman"/>
                <a:cs typeface="Times New Roman"/>
              </a:rPr>
              <a:t> de </a:t>
            </a:r>
            <a:r>
              <a:rPr lang="en-US" dirty="0" err="1" smtClean="0">
                <a:latin typeface="Times New Roman"/>
                <a:cs typeface="Times New Roman"/>
              </a:rPr>
              <a:t>protección</a:t>
            </a:r>
            <a:r>
              <a:rPr lang="en-US" dirty="0" smtClean="0">
                <a:latin typeface="Times New Roman"/>
                <a:cs typeface="Times New Roman"/>
              </a:rPr>
              <a:t> social para las </a:t>
            </a:r>
            <a:r>
              <a:rPr lang="en-US" dirty="0" err="1" smtClean="0">
                <a:latin typeface="Times New Roman"/>
                <a:cs typeface="Times New Roman"/>
              </a:rPr>
              <a:t>mujeres</a:t>
            </a:r>
            <a:r>
              <a:rPr lang="en-US" dirty="0" smtClean="0">
                <a:latin typeface="Times New Roman"/>
                <a:cs typeface="Times New Roman"/>
              </a:rPr>
              <a:t> y las </a:t>
            </a:r>
            <a:r>
              <a:rPr lang="en-US" dirty="0" err="1" smtClean="0">
                <a:latin typeface="Times New Roman"/>
                <a:cs typeface="Times New Roman"/>
              </a:rPr>
              <a:t>niñas</a:t>
            </a:r>
            <a:r>
              <a:rPr lang="en-US" dirty="0" smtClean="0">
                <a:latin typeface="Times New Roman"/>
                <a:cs typeface="Times New Roman"/>
              </a:rPr>
              <a:t>.</a:t>
            </a:r>
          </a:p>
          <a:p>
            <a:pPr algn="just"/>
            <a:r>
              <a:rPr lang="en-US" dirty="0" err="1" smtClean="0">
                <a:latin typeface="Times New Roman"/>
                <a:cs typeface="Times New Roman"/>
              </a:rPr>
              <a:t>En</a:t>
            </a:r>
            <a:r>
              <a:rPr lang="en-US" dirty="0" smtClean="0">
                <a:latin typeface="Times New Roman"/>
                <a:cs typeface="Times New Roman"/>
              </a:rPr>
              <a:t> </a:t>
            </a:r>
            <a:r>
              <a:rPr lang="en-US" dirty="0" err="1" smtClean="0">
                <a:latin typeface="Times New Roman"/>
                <a:cs typeface="Times New Roman"/>
              </a:rPr>
              <a:t>los</a:t>
            </a:r>
            <a:r>
              <a:rPr lang="en-US" dirty="0" smtClean="0">
                <a:latin typeface="Times New Roman"/>
                <a:cs typeface="Times New Roman"/>
              </a:rPr>
              <a:t> </a:t>
            </a:r>
            <a:r>
              <a:rPr lang="en-US" dirty="0" err="1" smtClean="0">
                <a:latin typeface="Times New Roman"/>
                <a:cs typeface="Times New Roman"/>
              </a:rPr>
              <a:t>programas</a:t>
            </a:r>
            <a:r>
              <a:rPr lang="en-US" dirty="0" smtClean="0">
                <a:latin typeface="Times New Roman"/>
                <a:cs typeface="Times New Roman"/>
              </a:rPr>
              <a:t> de </a:t>
            </a:r>
            <a:r>
              <a:rPr lang="en-US" dirty="0" err="1" smtClean="0">
                <a:latin typeface="Times New Roman"/>
                <a:cs typeface="Times New Roman"/>
              </a:rPr>
              <a:t>formación</a:t>
            </a:r>
            <a:r>
              <a:rPr lang="en-US" dirty="0" smtClean="0">
                <a:latin typeface="Times New Roman"/>
                <a:cs typeface="Times New Roman"/>
              </a:rPr>
              <a:t> </a:t>
            </a:r>
            <a:r>
              <a:rPr lang="en-US" dirty="0" err="1" smtClean="0">
                <a:latin typeface="Times New Roman"/>
                <a:cs typeface="Times New Roman"/>
              </a:rPr>
              <a:t>política</a:t>
            </a:r>
            <a:r>
              <a:rPr lang="en-US" dirty="0" smtClean="0">
                <a:latin typeface="Times New Roman"/>
                <a:cs typeface="Times New Roman"/>
              </a:rPr>
              <a:t>, para la </a:t>
            </a:r>
            <a:r>
              <a:rPr lang="en-US" dirty="0" err="1" smtClean="0">
                <a:latin typeface="Times New Roman"/>
                <a:cs typeface="Times New Roman"/>
              </a:rPr>
              <a:t>toma</a:t>
            </a:r>
            <a:r>
              <a:rPr lang="en-US" dirty="0" smtClean="0">
                <a:latin typeface="Times New Roman"/>
                <a:cs typeface="Times New Roman"/>
              </a:rPr>
              <a:t> de </a:t>
            </a:r>
            <a:r>
              <a:rPr lang="en-US" dirty="0" err="1" smtClean="0">
                <a:latin typeface="Times New Roman"/>
                <a:cs typeface="Times New Roman"/>
              </a:rPr>
              <a:t>decisiones</a:t>
            </a:r>
            <a:r>
              <a:rPr lang="en-US" dirty="0" smtClean="0">
                <a:latin typeface="Times New Roman"/>
                <a:cs typeface="Times New Roman"/>
              </a:rPr>
              <a:t> </a:t>
            </a:r>
            <a:r>
              <a:rPr lang="en-US" dirty="0" err="1" smtClean="0">
                <a:latin typeface="Times New Roman"/>
                <a:cs typeface="Times New Roman"/>
              </a:rPr>
              <a:t>transformadoras</a:t>
            </a:r>
            <a:r>
              <a:rPr lang="en-US" dirty="0" smtClean="0">
                <a:latin typeface="Times New Roman"/>
                <a:cs typeface="Times New Roman"/>
              </a:rPr>
              <a:t>, para la </a:t>
            </a:r>
            <a:r>
              <a:rPr lang="en-US" dirty="0" err="1" smtClean="0">
                <a:latin typeface="Times New Roman"/>
                <a:cs typeface="Times New Roman"/>
              </a:rPr>
              <a:t>plenitud</a:t>
            </a:r>
            <a:r>
              <a:rPr lang="en-US" dirty="0" smtClean="0">
                <a:latin typeface="Times New Roman"/>
                <a:cs typeface="Times New Roman"/>
              </a:rPr>
              <a:t> de la </a:t>
            </a:r>
            <a:r>
              <a:rPr lang="en-US" dirty="0" err="1" smtClean="0">
                <a:latin typeface="Times New Roman"/>
                <a:cs typeface="Times New Roman"/>
              </a:rPr>
              <a:t>vida</a:t>
            </a:r>
            <a:r>
              <a:rPr lang="en-US" dirty="0" smtClean="0">
                <a:latin typeface="Times New Roman"/>
                <a:cs typeface="Times New Roman"/>
              </a:rPr>
              <a:t> de las </a:t>
            </a:r>
            <a:r>
              <a:rPr lang="en-US" dirty="0" err="1" smtClean="0">
                <a:latin typeface="Times New Roman"/>
                <a:cs typeface="Times New Roman"/>
              </a:rPr>
              <a:t>niñas</a:t>
            </a:r>
            <a:r>
              <a:rPr lang="en-US" dirty="0" smtClean="0">
                <a:latin typeface="Times New Roman"/>
                <a:cs typeface="Times New Roman"/>
              </a:rPr>
              <a:t> y </a:t>
            </a:r>
            <a:r>
              <a:rPr lang="en-US" dirty="0" err="1" smtClean="0">
                <a:latin typeface="Times New Roman"/>
                <a:cs typeface="Times New Roman"/>
              </a:rPr>
              <a:t>mujeres</a:t>
            </a:r>
            <a:r>
              <a:rPr lang="en-US" dirty="0" smtClean="0">
                <a:latin typeface="Times New Roman"/>
                <a:cs typeface="Times New Roman"/>
              </a:rPr>
              <a:t> </a:t>
            </a:r>
            <a:r>
              <a:rPr lang="en-US" dirty="0" err="1" smtClean="0">
                <a:latin typeface="Times New Roman"/>
                <a:cs typeface="Times New Roman"/>
              </a:rPr>
              <a:t>inígenas</a:t>
            </a:r>
            <a:r>
              <a:rPr lang="en-US" dirty="0" smtClean="0">
                <a:latin typeface="Times New Roman"/>
                <a:cs typeface="Times New Roman"/>
              </a:rPr>
              <a:t>.</a:t>
            </a:r>
          </a:p>
          <a:p>
            <a:pPr algn="just"/>
            <a:r>
              <a:rPr lang="en-US" dirty="0" err="1" smtClean="0">
                <a:latin typeface="Times New Roman"/>
                <a:cs typeface="Times New Roman"/>
              </a:rPr>
              <a:t>Participación</a:t>
            </a:r>
            <a:r>
              <a:rPr lang="en-US" dirty="0" smtClean="0">
                <a:latin typeface="Times New Roman"/>
                <a:cs typeface="Times New Roman"/>
              </a:rPr>
              <a:t> en la </a:t>
            </a:r>
            <a:r>
              <a:rPr lang="en-US" dirty="0" err="1" smtClean="0">
                <a:latin typeface="Times New Roman"/>
                <a:cs typeface="Times New Roman"/>
              </a:rPr>
              <a:t>formulación</a:t>
            </a:r>
            <a:r>
              <a:rPr lang="en-US" dirty="0" smtClean="0">
                <a:latin typeface="Times New Roman"/>
                <a:cs typeface="Times New Roman"/>
              </a:rPr>
              <a:t> de </a:t>
            </a:r>
            <a:r>
              <a:rPr lang="en-US" dirty="0" err="1" smtClean="0">
                <a:latin typeface="Times New Roman"/>
                <a:cs typeface="Times New Roman"/>
              </a:rPr>
              <a:t>las</a:t>
            </a:r>
            <a:r>
              <a:rPr lang="en-US" dirty="0" smtClean="0">
                <a:latin typeface="Times New Roman"/>
                <a:cs typeface="Times New Roman"/>
              </a:rPr>
              <a:t> </a:t>
            </a:r>
            <a:r>
              <a:rPr lang="en-US" dirty="0" err="1" smtClean="0">
                <a:latin typeface="Times New Roman"/>
                <a:cs typeface="Times New Roman"/>
              </a:rPr>
              <a:t>propuestas</a:t>
            </a:r>
            <a:r>
              <a:rPr lang="en-US" dirty="0" smtClean="0">
                <a:latin typeface="Times New Roman"/>
                <a:cs typeface="Times New Roman"/>
              </a:rPr>
              <a:t> de los </a:t>
            </a:r>
            <a:r>
              <a:rPr lang="en-US" dirty="0" err="1" smtClean="0">
                <a:latin typeface="Times New Roman"/>
                <a:cs typeface="Times New Roman"/>
              </a:rPr>
              <a:t>programas</a:t>
            </a:r>
            <a:r>
              <a:rPr lang="en-US" dirty="0" smtClean="0">
                <a:latin typeface="Times New Roman"/>
                <a:cs typeface="Times New Roman"/>
              </a:rPr>
              <a:t> de </a:t>
            </a:r>
            <a:r>
              <a:rPr lang="en-US" dirty="0" err="1" smtClean="0">
                <a:latin typeface="Times New Roman"/>
                <a:cs typeface="Times New Roman"/>
              </a:rPr>
              <a:t>gobierno</a:t>
            </a:r>
            <a:r>
              <a:rPr lang="en-US" dirty="0" smtClean="0">
                <a:latin typeface="Times New Roman"/>
                <a:cs typeface="Times New Roman"/>
              </a:rPr>
              <a:t> </a:t>
            </a:r>
            <a:r>
              <a:rPr lang="en-US" dirty="0" err="1" smtClean="0">
                <a:latin typeface="Times New Roman"/>
                <a:cs typeface="Times New Roman"/>
              </a:rPr>
              <a:t>que</a:t>
            </a:r>
            <a:r>
              <a:rPr lang="en-US" dirty="0" smtClean="0">
                <a:latin typeface="Times New Roman"/>
                <a:cs typeface="Times New Roman"/>
              </a:rPr>
              <a:t> </a:t>
            </a:r>
            <a:r>
              <a:rPr lang="en-US" dirty="0" err="1" smtClean="0">
                <a:latin typeface="Times New Roman"/>
                <a:cs typeface="Times New Roman"/>
              </a:rPr>
              <a:t>presentan</a:t>
            </a:r>
            <a:r>
              <a:rPr lang="en-US" dirty="0" smtClean="0">
                <a:latin typeface="Times New Roman"/>
                <a:cs typeface="Times New Roman"/>
              </a:rPr>
              <a:t> los </a:t>
            </a:r>
            <a:r>
              <a:rPr lang="en-US" dirty="0" err="1" smtClean="0">
                <a:latin typeface="Times New Roman"/>
                <a:cs typeface="Times New Roman"/>
              </a:rPr>
              <a:t>partidos</a:t>
            </a:r>
            <a:r>
              <a:rPr lang="en-US" dirty="0" smtClean="0">
                <a:latin typeface="Times New Roman"/>
                <a:cs typeface="Times New Roman"/>
              </a:rPr>
              <a:t> </a:t>
            </a:r>
            <a:r>
              <a:rPr lang="en-US" dirty="0" err="1" smtClean="0">
                <a:latin typeface="Times New Roman"/>
                <a:cs typeface="Times New Roman"/>
              </a:rPr>
              <a:t>políticos</a:t>
            </a:r>
            <a:r>
              <a:rPr lang="en-US" dirty="0" smtClean="0">
                <a:latin typeface="Times New Roman"/>
                <a:cs typeface="Times New Roman"/>
              </a:rPr>
              <a:t>.</a:t>
            </a:r>
          </a:p>
          <a:p>
            <a:pPr algn="just"/>
            <a:r>
              <a:rPr lang="en-US" dirty="0" err="1" smtClean="0">
                <a:latin typeface="Times New Roman"/>
                <a:cs typeface="Times New Roman"/>
              </a:rPr>
              <a:t>Participación</a:t>
            </a:r>
            <a:r>
              <a:rPr lang="en-US" dirty="0" smtClean="0">
                <a:latin typeface="Times New Roman"/>
                <a:cs typeface="Times New Roman"/>
              </a:rPr>
              <a:t> en la </a:t>
            </a:r>
            <a:r>
              <a:rPr lang="en-US" dirty="0" err="1" smtClean="0">
                <a:latin typeface="Times New Roman"/>
                <a:cs typeface="Times New Roman"/>
              </a:rPr>
              <a:t>integración</a:t>
            </a:r>
            <a:r>
              <a:rPr lang="en-US" dirty="0" smtClean="0">
                <a:latin typeface="Times New Roman"/>
                <a:cs typeface="Times New Roman"/>
              </a:rPr>
              <a:t> de las </a:t>
            </a:r>
            <a:r>
              <a:rPr lang="en-US" dirty="0" err="1" smtClean="0">
                <a:latin typeface="Times New Roman"/>
                <a:cs typeface="Times New Roman"/>
              </a:rPr>
              <a:t>estructuras</a:t>
            </a:r>
            <a:r>
              <a:rPr lang="en-US" dirty="0" smtClean="0">
                <a:latin typeface="Times New Roman"/>
                <a:cs typeface="Times New Roman"/>
              </a:rPr>
              <a:t> </a:t>
            </a:r>
            <a:r>
              <a:rPr lang="en-US" dirty="0" err="1" smtClean="0">
                <a:latin typeface="Times New Roman"/>
                <a:cs typeface="Times New Roman"/>
              </a:rPr>
              <a:t>órganicas</a:t>
            </a:r>
            <a:r>
              <a:rPr lang="en-US" dirty="0" smtClean="0">
                <a:latin typeface="Times New Roman"/>
                <a:cs typeface="Times New Roman"/>
              </a:rPr>
              <a:t> de los </a:t>
            </a:r>
            <a:r>
              <a:rPr lang="en-US" dirty="0" err="1" smtClean="0">
                <a:latin typeface="Times New Roman"/>
                <a:cs typeface="Times New Roman"/>
              </a:rPr>
              <a:t>Partidos</a:t>
            </a:r>
            <a:r>
              <a:rPr lang="en-US" dirty="0" smtClean="0">
                <a:latin typeface="Times New Roman"/>
                <a:cs typeface="Times New Roman"/>
              </a:rPr>
              <a:t> </a:t>
            </a:r>
            <a:r>
              <a:rPr lang="en-US" dirty="0" err="1" smtClean="0">
                <a:latin typeface="Times New Roman"/>
                <a:cs typeface="Times New Roman"/>
              </a:rPr>
              <a:t>políticos</a:t>
            </a:r>
            <a:r>
              <a:rPr lang="en-US" dirty="0" smtClean="0">
                <a:latin typeface="Times New Roman"/>
                <a:cs typeface="Times New Roman"/>
              </a:rPr>
              <a:t>.  Y de las Juntas </a:t>
            </a:r>
            <a:r>
              <a:rPr lang="en-US" dirty="0" err="1" smtClean="0">
                <a:latin typeface="Times New Roman"/>
                <a:cs typeface="Times New Roman"/>
              </a:rPr>
              <a:t>Directivas</a:t>
            </a:r>
            <a:r>
              <a:rPr lang="en-US" dirty="0" smtClean="0">
                <a:latin typeface="Times New Roman"/>
                <a:cs typeface="Times New Roman"/>
              </a:rPr>
              <a:t>. </a:t>
            </a:r>
          </a:p>
        </p:txBody>
      </p:sp>
    </p:spTree>
    <p:extLst>
      <p:ext uri="{BB962C8B-B14F-4D97-AF65-F5344CB8AC3E}">
        <p14:creationId xmlns:p14="http://schemas.microsoft.com/office/powerpoint/2010/main" val="3810536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a:latin typeface="Times New Roman" charset="0"/>
                <a:ea typeface="Times New Roman" charset="0"/>
                <a:cs typeface="Times New Roman" charset="0"/>
              </a:rPr>
              <a:t>¿En </a:t>
            </a:r>
            <a:r>
              <a:rPr lang="en-US" sz="3600" dirty="0" err="1">
                <a:latin typeface="Times New Roman" charset="0"/>
                <a:ea typeface="Times New Roman" charset="0"/>
                <a:cs typeface="Times New Roman" charset="0"/>
              </a:rPr>
              <a:t>dónde</a:t>
            </a:r>
            <a:r>
              <a:rPr lang="en-US" sz="3600" dirty="0">
                <a:latin typeface="Times New Roman" charset="0"/>
                <a:ea typeface="Times New Roman" charset="0"/>
                <a:cs typeface="Times New Roman" charset="0"/>
              </a:rPr>
              <a:t> </a:t>
            </a:r>
            <a:r>
              <a:rPr lang="en-US" sz="3600" dirty="0" err="1">
                <a:latin typeface="Times New Roman" charset="0"/>
                <a:ea typeface="Times New Roman" charset="0"/>
                <a:cs typeface="Times New Roman" charset="0"/>
              </a:rPr>
              <a:t>deben</a:t>
            </a:r>
            <a:r>
              <a:rPr lang="en-US" sz="3600" dirty="0">
                <a:latin typeface="Times New Roman" charset="0"/>
                <a:ea typeface="Times New Roman" charset="0"/>
                <a:cs typeface="Times New Roman" charset="0"/>
              </a:rPr>
              <a:t> </a:t>
            </a:r>
            <a:r>
              <a:rPr lang="en-US" sz="3600" dirty="0" err="1">
                <a:latin typeface="Times New Roman" charset="0"/>
                <a:ea typeface="Times New Roman" charset="0"/>
                <a:cs typeface="Times New Roman" charset="0"/>
              </a:rPr>
              <a:t>estar</a:t>
            </a:r>
            <a:r>
              <a:rPr lang="en-US" sz="3600" dirty="0">
                <a:latin typeface="Times New Roman" charset="0"/>
                <a:ea typeface="Times New Roman" charset="0"/>
                <a:cs typeface="Times New Roman" charset="0"/>
              </a:rPr>
              <a:t> </a:t>
            </a:r>
            <a:r>
              <a:rPr lang="en-US" sz="3600" dirty="0" err="1">
                <a:latin typeface="Times New Roman" charset="0"/>
                <a:ea typeface="Times New Roman" charset="0"/>
                <a:cs typeface="Times New Roman" charset="0"/>
              </a:rPr>
              <a:t>planificados</a:t>
            </a:r>
            <a:r>
              <a:rPr lang="en-US" sz="3600" dirty="0">
                <a:latin typeface="Times New Roman" charset="0"/>
                <a:ea typeface="Times New Roman" charset="0"/>
                <a:cs typeface="Times New Roman" charset="0"/>
              </a:rPr>
              <a:t> los </a:t>
            </a:r>
            <a:r>
              <a:rPr lang="en-US" sz="3600" dirty="0" err="1">
                <a:latin typeface="Times New Roman" charset="0"/>
                <a:ea typeface="Times New Roman" charset="0"/>
                <a:cs typeface="Times New Roman" charset="0"/>
              </a:rPr>
              <a:t>derechos</a:t>
            </a:r>
            <a:r>
              <a:rPr lang="en-US" sz="3600" dirty="0">
                <a:latin typeface="Times New Roman" charset="0"/>
                <a:ea typeface="Times New Roman" charset="0"/>
                <a:cs typeface="Times New Roman" charset="0"/>
              </a:rPr>
              <a:t> de </a:t>
            </a:r>
            <a:r>
              <a:rPr lang="en-US" sz="3600" dirty="0" err="1">
                <a:latin typeface="Times New Roman" charset="0"/>
                <a:ea typeface="Times New Roman" charset="0"/>
                <a:cs typeface="Times New Roman" charset="0"/>
              </a:rPr>
              <a:t>las</a:t>
            </a:r>
            <a:r>
              <a:rPr lang="en-US" sz="3600" dirty="0">
                <a:latin typeface="Times New Roman" charset="0"/>
                <a:ea typeface="Times New Roman" charset="0"/>
                <a:cs typeface="Times New Roman" charset="0"/>
              </a:rPr>
              <a:t> </a:t>
            </a:r>
            <a:r>
              <a:rPr lang="en-US" sz="3600" dirty="0" err="1">
                <a:latin typeface="Times New Roman" charset="0"/>
                <a:ea typeface="Times New Roman" charset="0"/>
                <a:cs typeface="Times New Roman" charset="0"/>
              </a:rPr>
              <a:t>mujeres</a:t>
            </a:r>
            <a:r>
              <a:rPr lang="en-US" sz="3600" dirty="0">
                <a:latin typeface="Times New Roman" charset="0"/>
                <a:ea typeface="Times New Roman" charset="0"/>
                <a:cs typeface="Times New Roman" charset="0"/>
              </a:rPr>
              <a:t>?</a:t>
            </a:r>
          </a:p>
        </p:txBody>
      </p:sp>
      <p:sp>
        <p:nvSpPr>
          <p:cNvPr id="3" name="Content Placeholder 2"/>
          <p:cNvSpPr>
            <a:spLocks noGrp="1"/>
          </p:cNvSpPr>
          <p:nvPr>
            <p:ph idx="1"/>
          </p:nvPr>
        </p:nvSpPr>
        <p:spPr/>
        <p:txBody>
          <a:bodyPr/>
          <a:lstStyle/>
          <a:p>
            <a:pPr algn="just"/>
            <a:r>
              <a:rPr lang="en-US" dirty="0" smtClean="0">
                <a:latin typeface="Times New Roman"/>
                <a:cs typeface="Times New Roman"/>
              </a:rPr>
              <a:t>En la </a:t>
            </a:r>
            <a:r>
              <a:rPr lang="en-US" dirty="0">
                <a:latin typeface="Times New Roman"/>
                <a:cs typeface="Times New Roman"/>
              </a:rPr>
              <a:t>Ley Electoral y </a:t>
            </a:r>
            <a:r>
              <a:rPr lang="en-US" dirty="0" smtClean="0">
                <a:latin typeface="Times New Roman"/>
                <a:cs typeface="Times New Roman"/>
              </a:rPr>
              <a:t>en </a:t>
            </a:r>
            <a:r>
              <a:rPr lang="en-US" dirty="0">
                <a:latin typeface="Times New Roman"/>
                <a:cs typeface="Times New Roman"/>
              </a:rPr>
              <a:t>la </a:t>
            </a:r>
            <a:r>
              <a:rPr lang="en-US" dirty="0" err="1">
                <a:latin typeface="Times New Roman"/>
                <a:cs typeface="Times New Roman"/>
              </a:rPr>
              <a:t>Constitución</a:t>
            </a:r>
            <a:r>
              <a:rPr lang="en-US" dirty="0">
                <a:latin typeface="Times New Roman"/>
                <a:cs typeface="Times New Roman"/>
              </a:rPr>
              <a:t> </a:t>
            </a:r>
            <a:r>
              <a:rPr lang="en-US" dirty="0" err="1">
                <a:latin typeface="Times New Roman"/>
                <a:cs typeface="Times New Roman"/>
              </a:rPr>
              <a:t>política</a:t>
            </a:r>
            <a:r>
              <a:rPr lang="en-US" dirty="0">
                <a:latin typeface="Times New Roman"/>
                <a:cs typeface="Times New Roman"/>
              </a:rPr>
              <a:t> de la </a:t>
            </a:r>
            <a:r>
              <a:rPr lang="en-US" dirty="0" err="1" smtClean="0">
                <a:latin typeface="Times New Roman"/>
                <a:cs typeface="Times New Roman"/>
              </a:rPr>
              <a:t>República</a:t>
            </a:r>
            <a:r>
              <a:rPr lang="en-US" dirty="0">
                <a:latin typeface="Times New Roman"/>
                <a:cs typeface="Times New Roman"/>
              </a:rPr>
              <a:t>. </a:t>
            </a:r>
            <a:endParaRPr lang="en-US" dirty="0" smtClean="0">
              <a:latin typeface="Times New Roman"/>
              <a:cs typeface="Times New Roman"/>
            </a:endParaRPr>
          </a:p>
          <a:p>
            <a:pPr algn="just"/>
            <a:r>
              <a:rPr lang="en-US" dirty="0" smtClean="0">
                <a:latin typeface="Times New Roman"/>
                <a:cs typeface="Times New Roman"/>
              </a:rPr>
              <a:t>En </a:t>
            </a:r>
            <a:r>
              <a:rPr lang="en-US" dirty="0" err="1" smtClean="0">
                <a:latin typeface="Times New Roman"/>
                <a:cs typeface="Times New Roman"/>
              </a:rPr>
              <a:t>las</a:t>
            </a:r>
            <a:r>
              <a:rPr lang="en-US" dirty="0" smtClean="0">
                <a:latin typeface="Times New Roman"/>
                <a:cs typeface="Times New Roman"/>
              </a:rPr>
              <a:t> </a:t>
            </a:r>
            <a:r>
              <a:rPr lang="en-US" dirty="0" err="1" smtClean="0">
                <a:latin typeface="Times New Roman"/>
                <a:cs typeface="Times New Roman"/>
              </a:rPr>
              <a:t>currículas</a:t>
            </a:r>
            <a:r>
              <a:rPr lang="en-US" dirty="0" smtClean="0">
                <a:latin typeface="Times New Roman"/>
                <a:cs typeface="Times New Roman"/>
              </a:rPr>
              <a:t> de </a:t>
            </a:r>
            <a:r>
              <a:rPr lang="en-US" dirty="0" err="1" smtClean="0">
                <a:latin typeface="Times New Roman"/>
                <a:cs typeface="Times New Roman"/>
              </a:rPr>
              <a:t>estudios</a:t>
            </a:r>
            <a:r>
              <a:rPr lang="en-US" dirty="0" smtClean="0">
                <a:latin typeface="Times New Roman"/>
                <a:cs typeface="Times New Roman"/>
              </a:rPr>
              <a:t> de los </a:t>
            </a:r>
            <a:r>
              <a:rPr lang="en-US" dirty="0" err="1" smtClean="0">
                <a:latin typeface="Times New Roman"/>
                <a:cs typeface="Times New Roman"/>
              </a:rPr>
              <a:t>ministerios</a:t>
            </a:r>
            <a:r>
              <a:rPr lang="en-US" dirty="0" smtClean="0">
                <a:latin typeface="Times New Roman"/>
                <a:cs typeface="Times New Roman"/>
              </a:rPr>
              <a:t> o </a:t>
            </a:r>
            <a:r>
              <a:rPr lang="en-US" dirty="0" err="1" smtClean="0">
                <a:latin typeface="Times New Roman"/>
                <a:cs typeface="Times New Roman"/>
              </a:rPr>
              <a:t>secretarias</a:t>
            </a:r>
            <a:r>
              <a:rPr lang="en-US" dirty="0" smtClean="0">
                <a:latin typeface="Times New Roman"/>
                <a:cs typeface="Times New Roman"/>
              </a:rPr>
              <a:t> de </a:t>
            </a:r>
            <a:r>
              <a:rPr lang="en-US" dirty="0" err="1" smtClean="0">
                <a:latin typeface="Times New Roman"/>
                <a:cs typeface="Times New Roman"/>
              </a:rPr>
              <a:t>Educación</a:t>
            </a:r>
            <a:r>
              <a:rPr lang="en-US" dirty="0" smtClean="0">
                <a:latin typeface="Times New Roman"/>
                <a:cs typeface="Times New Roman"/>
              </a:rPr>
              <a:t> </a:t>
            </a:r>
          </a:p>
          <a:p>
            <a:pPr algn="just"/>
            <a:r>
              <a:rPr lang="en-US" dirty="0" smtClean="0">
                <a:latin typeface="Times New Roman"/>
                <a:cs typeface="Times New Roman"/>
              </a:rPr>
              <a:t>En la </a:t>
            </a:r>
            <a:r>
              <a:rPr lang="en-US" dirty="0" err="1" smtClean="0">
                <a:latin typeface="Times New Roman"/>
                <a:cs typeface="Times New Roman"/>
              </a:rPr>
              <a:t>participación</a:t>
            </a:r>
            <a:r>
              <a:rPr lang="en-US" dirty="0" smtClean="0">
                <a:latin typeface="Times New Roman"/>
                <a:cs typeface="Times New Roman"/>
              </a:rPr>
              <a:t> en la </a:t>
            </a:r>
            <a:r>
              <a:rPr lang="en-US" dirty="0" err="1" smtClean="0">
                <a:latin typeface="Times New Roman"/>
                <a:cs typeface="Times New Roman"/>
              </a:rPr>
              <a:t>toma</a:t>
            </a:r>
            <a:r>
              <a:rPr lang="en-US" dirty="0" smtClean="0">
                <a:latin typeface="Times New Roman"/>
                <a:cs typeface="Times New Roman"/>
              </a:rPr>
              <a:t> </a:t>
            </a:r>
            <a:r>
              <a:rPr lang="en-US" dirty="0" err="1" smtClean="0">
                <a:latin typeface="Times New Roman"/>
                <a:cs typeface="Times New Roman"/>
              </a:rPr>
              <a:t>decisiones</a:t>
            </a:r>
            <a:r>
              <a:rPr lang="en-US" dirty="0" smtClean="0">
                <a:latin typeface="Times New Roman"/>
                <a:cs typeface="Times New Roman"/>
              </a:rPr>
              <a:t> locales, </a:t>
            </a:r>
            <a:r>
              <a:rPr lang="en-US" dirty="0" err="1" smtClean="0">
                <a:latin typeface="Times New Roman"/>
                <a:cs typeface="Times New Roman"/>
              </a:rPr>
              <a:t>nacionales</a:t>
            </a:r>
            <a:r>
              <a:rPr lang="en-US" dirty="0" smtClean="0">
                <a:latin typeface="Times New Roman"/>
                <a:cs typeface="Times New Roman"/>
              </a:rPr>
              <a:t> e </a:t>
            </a:r>
            <a:r>
              <a:rPr lang="en-US" dirty="0" err="1" smtClean="0">
                <a:latin typeface="Times New Roman"/>
                <a:cs typeface="Times New Roman"/>
              </a:rPr>
              <a:t>internacionales</a:t>
            </a:r>
            <a:endParaRPr lang="en-US" dirty="0" smtClean="0">
              <a:latin typeface="Times New Roman"/>
              <a:cs typeface="Times New Roman"/>
            </a:endParaRPr>
          </a:p>
          <a:p>
            <a:pPr algn="just"/>
            <a:r>
              <a:rPr lang="en-US" dirty="0" err="1" smtClean="0">
                <a:latin typeface="Times New Roman"/>
                <a:cs typeface="Times New Roman"/>
              </a:rPr>
              <a:t>En</a:t>
            </a:r>
            <a:r>
              <a:rPr lang="en-US" dirty="0" smtClean="0">
                <a:latin typeface="Times New Roman"/>
                <a:cs typeface="Times New Roman"/>
              </a:rPr>
              <a:t> las </a:t>
            </a:r>
            <a:r>
              <a:rPr lang="en-US" dirty="0" err="1" smtClean="0">
                <a:latin typeface="Times New Roman"/>
                <a:cs typeface="Times New Roman"/>
              </a:rPr>
              <a:t>normativas</a:t>
            </a:r>
            <a:r>
              <a:rPr lang="en-US" dirty="0" smtClean="0">
                <a:latin typeface="Times New Roman"/>
                <a:cs typeface="Times New Roman"/>
              </a:rPr>
              <a:t> </a:t>
            </a:r>
            <a:r>
              <a:rPr lang="en-US" dirty="0" err="1" smtClean="0">
                <a:latin typeface="Times New Roman"/>
                <a:cs typeface="Times New Roman"/>
              </a:rPr>
              <a:t>nacionales</a:t>
            </a:r>
            <a:r>
              <a:rPr lang="en-US" dirty="0" smtClean="0">
                <a:latin typeface="Times New Roman"/>
                <a:cs typeface="Times New Roman"/>
              </a:rPr>
              <a:t> e </a:t>
            </a:r>
            <a:r>
              <a:rPr lang="en-US" dirty="0" err="1" smtClean="0">
                <a:latin typeface="Times New Roman"/>
                <a:cs typeface="Times New Roman"/>
              </a:rPr>
              <a:t>internacionales</a:t>
            </a:r>
            <a:r>
              <a:rPr lang="en-US" dirty="0" smtClean="0">
                <a:latin typeface="Times New Roman"/>
                <a:cs typeface="Times New Roman"/>
              </a:rPr>
              <a:t>.</a:t>
            </a:r>
          </a:p>
          <a:p>
            <a:r>
              <a:rPr lang="en-US" dirty="0" err="1">
                <a:latin typeface="Times New Roman" charset="0"/>
                <a:ea typeface="Times New Roman" charset="0"/>
                <a:cs typeface="Times New Roman" charset="0"/>
              </a:rPr>
              <a:t>Acceso</a:t>
            </a:r>
            <a:r>
              <a:rPr lang="en-US" dirty="0">
                <a:latin typeface="Times New Roman" charset="0"/>
                <a:ea typeface="Times New Roman" charset="0"/>
                <a:cs typeface="Times New Roman" charset="0"/>
              </a:rPr>
              <a:t> a la </a:t>
            </a:r>
            <a:r>
              <a:rPr lang="en-US" dirty="0" err="1">
                <a:latin typeface="Times New Roman" charset="0"/>
                <a:ea typeface="Times New Roman" charset="0"/>
                <a:cs typeface="Times New Roman" charset="0"/>
              </a:rPr>
              <a:t>tierra</a:t>
            </a:r>
            <a:r>
              <a:rPr lang="en-US" dirty="0">
                <a:latin typeface="Times New Roman" charset="0"/>
                <a:ea typeface="Times New Roman" charset="0"/>
                <a:cs typeface="Times New Roman" charset="0"/>
              </a:rPr>
              <a:t> con </a:t>
            </a:r>
            <a:r>
              <a:rPr lang="en-US" dirty="0" err="1">
                <a:latin typeface="Times New Roman" charset="0"/>
                <a:ea typeface="Times New Roman" charset="0"/>
                <a:cs typeface="Times New Roman" charset="0"/>
              </a:rPr>
              <a:t>título</a:t>
            </a:r>
            <a:r>
              <a:rPr lang="en-US" dirty="0">
                <a:latin typeface="Times New Roman" charset="0"/>
                <a:ea typeface="Times New Roman" charset="0"/>
                <a:cs typeface="Times New Roman" charset="0"/>
              </a:rPr>
              <a:t> de </a:t>
            </a:r>
            <a:r>
              <a:rPr lang="en-US" dirty="0" err="1">
                <a:latin typeface="Times New Roman" charset="0"/>
                <a:ea typeface="Times New Roman" charset="0"/>
                <a:cs typeface="Times New Roman" charset="0"/>
              </a:rPr>
              <a:t>propiedad</a:t>
            </a:r>
            <a:r>
              <a:rPr lang="en-US" dirty="0">
                <a:latin typeface="Times New Roman" charset="0"/>
                <a:ea typeface="Times New Roman" charset="0"/>
                <a:cs typeface="Times New Roman" charset="0"/>
              </a:rPr>
              <a:t> para las </a:t>
            </a:r>
            <a:r>
              <a:rPr lang="en-US" dirty="0" err="1">
                <a:latin typeface="Times New Roman" charset="0"/>
                <a:ea typeface="Times New Roman" charset="0"/>
                <a:cs typeface="Times New Roman" charset="0"/>
              </a:rPr>
              <a:t>mujeres</a:t>
            </a:r>
            <a:r>
              <a:rPr lang="en-US" dirty="0">
                <a:latin typeface="Times New Roman" charset="0"/>
                <a:ea typeface="Times New Roman" charset="0"/>
                <a:cs typeface="Times New Roman" charset="0"/>
              </a:rPr>
              <a:t>.</a:t>
            </a:r>
          </a:p>
          <a:p>
            <a:r>
              <a:rPr lang="en-US" dirty="0" err="1">
                <a:latin typeface="Times New Roman" charset="0"/>
                <a:ea typeface="Times New Roman" charset="0"/>
                <a:cs typeface="Times New Roman" charset="0"/>
              </a:rPr>
              <a:t>Acceso</a:t>
            </a:r>
            <a:r>
              <a:rPr lang="en-US" dirty="0">
                <a:latin typeface="Times New Roman" charset="0"/>
                <a:ea typeface="Times New Roman" charset="0"/>
                <a:cs typeface="Times New Roman" charset="0"/>
              </a:rPr>
              <a:t> de </a:t>
            </a:r>
            <a:r>
              <a:rPr lang="en-US" dirty="0" err="1">
                <a:latin typeface="Times New Roman" charset="0"/>
                <a:ea typeface="Times New Roman" charset="0"/>
                <a:cs typeface="Times New Roman" charset="0"/>
              </a:rPr>
              <a:t>justicia</a:t>
            </a:r>
            <a:r>
              <a:rPr lang="en-US" dirty="0">
                <a:latin typeface="Times New Roman" charset="0"/>
                <a:ea typeface="Times New Roman" charset="0"/>
                <a:cs typeface="Times New Roman" charset="0"/>
              </a:rPr>
              <a:t> para las </a:t>
            </a:r>
            <a:r>
              <a:rPr lang="en-US" dirty="0" err="1">
                <a:latin typeface="Times New Roman" charset="0"/>
                <a:ea typeface="Times New Roman" charset="0"/>
                <a:cs typeface="Times New Roman" charset="0"/>
              </a:rPr>
              <a:t>mujeres</a:t>
            </a:r>
            <a:endParaRPr lang="en-US" dirty="0">
              <a:latin typeface="Times New Roman" charset="0"/>
              <a:ea typeface="Times New Roman" charset="0"/>
              <a:cs typeface="Times New Roman" charset="0"/>
            </a:endParaRPr>
          </a:p>
          <a:p>
            <a:r>
              <a:rPr lang="en-US" dirty="0" err="1">
                <a:latin typeface="Times New Roman" charset="0"/>
                <a:ea typeface="Times New Roman" charset="0"/>
                <a:cs typeface="Times New Roman" charset="0"/>
              </a:rPr>
              <a:t>Acceso</a:t>
            </a:r>
            <a:r>
              <a:rPr lang="en-US" dirty="0">
                <a:latin typeface="Times New Roman" charset="0"/>
                <a:ea typeface="Times New Roman" charset="0"/>
                <a:cs typeface="Times New Roman" charset="0"/>
              </a:rPr>
              <a:t> a </a:t>
            </a:r>
            <a:r>
              <a:rPr lang="en-US" dirty="0" err="1">
                <a:latin typeface="Times New Roman" charset="0"/>
                <a:ea typeface="Times New Roman" charset="0"/>
                <a:cs typeface="Times New Roman" charset="0"/>
              </a:rPr>
              <a:t>préstamos</a:t>
            </a:r>
            <a:r>
              <a:rPr lang="en-US" dirty="0">
                <a:latin typeface="Times New Roman" charset="0"/>
                <a:ea typeface="Times New Roman" charset="0"/>
                <a:cs typeface="Times New Roman" charset="0"/>
              </a:rPr>
              <a:t> para </a:t>
            </a:r>
            <a:r>
              <a:rPr lang="en-US" dirty="0" err="1">
                <a:latin typeface="Times New Roman" charset="0"/>
                <a:ea typeface="Times New Roman" charset="0"/>
                <a:cs typeface="Times New Roman" charset="0"/>
              </a:rPr>
              <a:t>impulsar</a:t>
            </a:r>
            <a:r>
              <a:rPr lang="en-US" dirty="0">
                <a:latin typeface="Times New Roman" charset="0"/>
                <a:ea typeface="Times New Roman" charset="0"/>
                <a:cs typeface="Times New Roman" charset="0"/>
              </a:rPr>
              <a:t> </a:t>
            </a:r>
            <a:r>
              <a:rPr lang="en-US" dirty="0" err="1">
                <a:latin typeface="Times New Roman" charset="0"/>
                <a:ea typeface="Times New Roman" charset="0"/>
                <a:cs typeface="Times New Roman" charset="0"/>
              </a:rPr>
              <a:t>sus</a:t>
            </a:r>
            <a:r>
              <a:rPr lang="en-US" dirty="0">
                <a:latin typeface="Times New Roman" charset="0"/>
                <a:ea typeface="Times New Roman" charset="0"/>
                <a:cs typeface="Times New Roman" charset="0"/>
              </a:rPr>
              <a:t> </a:t>
            </a:r>
            <a:r>
              <a:rPr lang="en-US" dirty="0" err="1">
                <a:latin typeface="Times New Roman" charset="0"/>
                <a:ea typeface="Times New Roman" charset="0"/>
                <a:cs typeface="Times New Roman" charset="0"/>
              </a:rPr>
              <a:t>pequeños</a:t>
            </a:r>
            <a:r>
              <a:rPr lang="en-US" dirty="0">
                <a:latin typeface="Times New Roman" charset="0"/>
                <a:ea typeface="Times New Roman" charset="0"/>
                <a:cs typeface="Times New Roman" charset="0"/>
              </a:rPr>
              <a:t> </a:t>
            </a:r>
            <a:r>
              <a:rPr lang="en-US" dirty="0" err="1">
                <a:latin typeface="Times New Roman" charset="0"/>
                <a:ea typeface="Times New Roman" charset="0"/>
                <a:cs typeface="Times New Roman" charset="0"/>
              </a:rPr>
              <a:t>negocios</a:t>
            </a:r>
            <a:r>
              <a:rPr lang="en-US" dirty="0">
                <a:latin typeface="Times New Roman" charset="0"/>
                <a:ea typeface="Times New Roman" charset="0"/>
                <a:cs typeface="Times New Roman" charset="0"/>
              </a:rPr>
              <a:t>.</a:t>
            </a:r>
          </a:p>
          <a:p>
            <a:pPr algn="just"/>
            <a:endParaRPr lang="en-US" dirty="0">
              <a:latin typeface="Times New Roman" charset="0"/>
              <a:ea typeface="Times New Roman" charset="0"/>
              <a:cs typeface="Times New Roman" charset="0"/>
            </a:endParaRPr>
          </a:p>
          <a:p>
            <a:endParaRPr lang="en-US" dirty="0"/>
          </a:p>
        </p:txBody>
      </p:sp>
    </p:spTree>
    <p:extLst>
      <p:ext uri="{BB962C8B-B14F-4D97-AF65-F5344CB8AC3E}">
        <p14:creationId xmlns:p14="http://schemas.microsoft.com/office/powerpoint/2010/main" val="571972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GT" b="1" dirty="0"/>
              <a:t>Sin embargo….</a:t>
            </a:r>
          </a:p>
        </p:txBody>
      </p:sp>
      <p:sp>
        <p:nvSpPr>
          <p:cNvPr id="4" name="Marcador de contenido 3"/>
          <p:cNvSpPr>
            <a:spLocks noGrp="1"/>
          </p:cNvSpPr>
          <p:nvPr>
            <p:ph sz="half" idx="2"/>
          </p:nvPr>
        </p:nvSpPr>
        <p:spPr>
          <a:xfrm>
            <a:off x="839788" y="1938405"/>
            <a:ext cx="5157787" cy="3684588"/>
          </a:xfrm>
        </p:spPr>
        <p:txBody>
          <a:bodyPr>
            <a:normAutofit fontScale="85000" lnSpcReduction="10000"/>
          </a:bodyPr>
          <a:lstStyle/>
          <a:p>
            <a:pPr algn="just"/>
            <a:r>
              <a:rPr lang="es-ES" dirty="0">
                <a:latin typeface="Times New Roman" charset="0"/>
                <a:ea typeface="Times New Roman" charset="0"/>
                <a:cs typeface="Times New Roman" charset="0"/>
              </a:rPr>
              <a:t>Las mujeres no estamos representadas ni estamos ocupando las instituciones con poder de decisión. De acuerdo con la Convención sobre la eliminación de todas las formas de discriminación contra la mujer (CEDAW), los Estados Parte no sólo están obligados a sentar las bases legales para que exista igualdad formal entre mujeres y hombres; sino que además es necesario asegurar que haya igualdad sustantiva</a:t>
            </a:r>
            <a:endParaRPr lang="es-GT" dirty="0">
              <a:latin typeface="Times New Roman" charset="0"/>
              <a:ea typeface="Times New Roman" charset="0"/>
              <a:cs typeface="Times New Roman" charset="0"/>
            </a:endParaRPr>
          </a:p>
        </p:txBody>
      </p:sp>
      <p:sp>
        <p:nvSpPr>
          <p:cNvPr id="8" name="Marcador de contenido 7"/>
          <p:cNvSpPr>
            <a:spLocks noGrp="1"/>
          </p:cNvSpPr>
          <p:nvPr>
            <p:ph sz="quarter" idx="4"/>
          </p:nvPr>
        </p:nvSpPr>
        <p:spPr>
          <a:xfrm>
            <a:off x="6288110" y="1880584"/>
            <a:ext cx="5183188" cy="3684588"/>
          </a:xfrm>
        </p:spPr>
        <p:txBody>
          <a:bodyPr/>
          <a:lstStyle/>
          <a:p>
            <a:pPr marL="0" indent="0">
              <a:buNone/>
            </a:pPr>
            <a:endParaRPr lang="es-GT" dirty="0"/>
          </a:p>
        </p:txBody>
      </p:sp>
      <p:pic>
        <p:nvPicPr>
          <p:cNvPr id="2050"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8110" y="1421170"/>
            <a:ext cx="5183187" cy="4144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46706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dirty="0" smtClean="0">
                <a:latin typeface="Times New Roman" charset="0"/>
                <a:ea typeface="Times New Roman" charset="0"/>
                <a:cs typeface="Times New Roman" charset="0"/>
              </a:rPr>
              <a:t>¿En </a:t>
            </a:r>
            <a:r>
              <a:rPr lang="en-US" sz="4000" dirty="0" err="1" smtClean="0">
                <a:latin typeface="Times New Roman" charset="0"/>
                <a:ea typeface="Times New Roman" charset="0"/>
                <a:cs typeface="Times New Roman" charset="0"/>
              </a:rPr>
              <a:t>dónde</a:t>
            </a:r>
            <a:r>
              <a:rPr lang="en-US" sz="4000" dirty="0" smtClean="0">
                <a:latin typeface="Times New Roman" charset="0"/>
                <a:ea typeface="Times New Roman" charset="0"/>
                <a:cs typeface="Times New Roman" charset="0"/>
              </a:rPr>
              <a:t> </a:t>
            </a:r>
            <a:r>
              <a:rPr lang="en-US" sz="4000" dirty="0" err="1" smtClean="0">
                <a:latin typeface="Times New Roman" charset="0"/>
                <a:ea typeface="Times New Roman" charset="0"/>
                <a:cs typeface="Times New Roman" charset="0"/>
              </a:rPr>
              <a:t>deben</a:t>
            </a:r>
            <a:r>
              <a:rPr lang="en-US" sz="4000" dirty="0" smtClean="0">
                <a:latin typeface="Times New Roman" charset="0"/>
                <a:ea typeface="Times New Roman" charset="0"/>
                <a:cs typeface="Times New Roman" charset="0"/>
              </a:rPr>
              <a:t> </a:t>
            </a:r>
            <a:r>
              <a:rPr lang="en-US" sz="4000" dirty="0" err="1" smtClean="0">
                <a:latin typeface="Times New Roman" charset="0"/>
                <a:ea typeface="Times New Roman" charset="0"/>
                <a:cs typeface="Times New Roman" charset="0"/>
              </a:rPr>
              <a:t>estar</a:t>
            </a:r>
            <a:r>
              <a:rPr lang="en-US" sz="4000" dirty="0" smtClean="0">
                <a:latin typeface="Times New Roman" charset="0"/>
                <a:ea typeface="Times New Roman" charset="0"/>
                <a:cs typeface="Times New Roman" charset="0"/>
              </a:rPr>
              <a:t> </a:t>
            </a:r>
            <a:r>
              <a:rPr lang="en-US" sz="4000" dirty="0" err="1" smtClean="0">
                <a:latin typeface="Times New Roman" charset="0"/>
                <a:ea typeface="Times New Roman" charset="0"/>
                <a:cs typeface="Times New Roman" charset="0"/>
              </a:rPr>
              <a:t>planificados</a:t>
            </a:r>
            <a:r>
              <a:rPr lang="en-US" sz="4000" dirty="0" smtClean="0">
                <a:latin typeface="Times New Roman" charset="0"/>
                <a:ea typeface="Times New Roman" charset="0"/>
                <a:cs typeface="Times New Roman" charset="0"/>
              </a:rPr>
              <a:t> los </a:t>
            </a:r>
            <a:r>
              <a:rPr lang="en-US" sz="4000" dirty="0" err="1" smtClean="0">
                <a:latin typeface="Times New Roman" charset="0"/>
                <a:ea typeface="Times New Roman" charset="0"/>
                <a:cs typeface="Times New Roman" charset="0"/>
              </a:rPr>
              <a:t>derechos</a:t>
            </a:r>
            <a:r>
              <a:rPr lang="en-US" sz="4000" dirty="0" smtClean="0">
                <a:latin typeface="Times New Roman" charset="0"/>
                <a:ea typeface="Times New Roman" charset="0"/>
                <a:cs typeface="Times New Roman" charset="0"/>
              </a:rPr>
              <a:t> de </a:t>
            </a:r>
            <a:r>
              <a:rPr lang="en-US" sz="4000" dirty="0" err="1" smtClean="0">
                <a:latin typeface="Times New Roman" charset="0"/>
                <a:ea typeface="Times New Roman" charset="0"/>
                <a:cs typeface="Times New Roman" charset="0"/>
              </a:rPr>
              <a:t>las</a:t>
            </a:r>
            <a:r>
              <a:rPr lang="en-US" sz="4000" dirty="0" smtClean="0">
                <a:latin typeface="Times New Roman" charset="0"/>
                <a:ea typeface="Times New Roman" charset="0"/>
                <a:cs typeface="Times New Roman" charset="0"/>
              </a:rPr>
              <a:t> </a:t>
            </a:r>
            <a:r>
              <a:rPr lang="en-US" sz="4000" dirty="0" err="1" smtClean="0">
                <a:latin typeface="Times New Roman" charset="0"/>
                <a:ea typeface="Times New Roman" charset="0"/>
                <a:cs typeface="Times New Roman" charset="0"/>
              </a:rPr>
              <a:t>mujeres</a:t>
            </a:r>
            <a:r>
              <a:rPr lang="en-US" sz="4000" dirty="0" smtClean="0">
                <a:latin typeface="Times New Roman" charset="0"/>
                <a:ea typeface="Times New Roman" charset="0"/>
                <a:cs typeface="Times New Roman" charset="0"/>
              </a:rPr>
              <a:t>?</a:t>
            </a:r>
            <a:endParaRPr lang="en-US" sz="4000" dirty="0">
              <a:latin typeface="Times New Roman" charset="0"/>
              <a:ea typeface="Times New Roman" charset="0"/>
              <a:cs typeface="Times New Roman" charset="0"/>
            </a:endParaRPr>
          </a:p>
        </p:txBody>
      </p:sp>
      <p:sp>
        <p:nvSpPr>
          <p:cNvPr id="3" name="Content Placeholder 2"/>
          <p:cNvSpPr>
            <a:spLocks noGrp="1"/>
          </p:cNvSpPr>
          <p:nvPr>
            <p:ph idx="1"/>
          </p:nvPr>
        </p:nvSpPr>
        <p:spPr/>
        <p:txBody>
          <a:bodyPr>
            <a:normAutofit fontScale="92500" lnSpcReduction="10000"/>
          </a:bodyPr>
          <a:lstStyle/>
          <a:p>
            <a:pPr marL="0" indent="0" algn="just">
              <a:buNone/>
            </a:pPr>
            <a:r>
              <a:rPr lang="en-US" dirty="0" smtClean="0">
                <a:latin typeface="Times New Roman"/>
                <a:cs typeface="Times New Roman"/>
              </a:rPr>
              <a:t>En los </a:t>
            </a:r>
            <a:r>
              <a:rPr lang="en-US" dirty="0" err="1" smtClean="0">
                <a:latin typeface="Times New Roman"/>
                <a:cs typeface="Times New Roman"/>
              </a:rPr>
              <a:t>medios</a:t>
            </a:r>
            <a:r>
              <a:rPr lang="en-US" dirty="0" smtClean="0">
                <a:latin typeface="Times New Roman"/>
                <a:cs typeface="Times New Roman"/>
              </a:rPr>
              <a:t> de </a:t>
            </a:r>
            <a:r>
              <a:rPr lang="en-US" dirty="0" err="1" smtClean="0">
                <a:latin typeface="Times New Roman"/>
                <a:cs typeface="Times New Roman"/>
              </a:rPr>
              <a:t>comunicación</a:t>
            </a:r>
            <a:r>
              <a:rPr lang="en-US" dirty="0" smtClean="0">
                <a:latin typeface="Times New Roman"/>
                <a:cs typeface="Times New Roman"/>
              </a:rPr>
              <a:t>:</a:t>
            </a:r>
          </a:p>
          <a:p>
            <a:pPr algn="just"/>
            <a:r>
              <a:rPr lang="en-US" dirty="0" smtClean="0">
                <a:latin typeface="Times New Roman"/>
                <a:cs typeface="Times New Roman"/>
              </a:rPr>
              <a:t>En el </a:t>
            </a:r>
            <a:r>
              <a:rPr lang="en-US" dirty="0" err="1" smtClean="0">
                <a:latin typeface="Times New Roman"/>
                <a:cs typeface="Times New Roman"/>
              </a:rPr>
              <a:t>abordaje</a:t>
            </a:r>
            <a:r>
              <a:rPr lang="en-US" dirty="0" smtClean="0">
                <a:latin typeface="Times New Roman"/>
                <a:cs typeface="Times New Roman"/>
              </a:rPr>
              <a:t> de los </a:t>
            </a:r>
            <a:r>
              <a:rPr lang="en-US" dirty="0" err="1" smtClean="0">
                <a:latin typeface="Times New Roman"/>
                <a:cs typeface="Times New Roman"/>
              </a:rPr>
              <a:t>editoriales</a:t>
            </a:r>
            <a:r>
              <a:rPr lang="en-US" dirty="0" smtClean="0">
                <a:latin typeface="Times New Roman"/>
                <a:cs typeface="Times New Roman"/>
              </a:rPr>
              <a:t>, </a:t>
            </a:r>
            <a:r>
              <a:rPr lang="en-US" dirty="0" err="1" smtClean="0">
                <a:latin typeface="Times New Roman"/>
                <a:cs typeface="Times New Roman"/>
              </a:rPr>
              <a:t>columnas</a:t>
            </a:r>
            <a:r>
              <a:rPr lang="en-US" dirty="0" smtClean="0">
                <a:latin typeface="Times New Roman"/>
                <a:cs typeface="Times New Roman"/>
              </a:rPr>
              <a:t> de </a:t>
            </a:r>
            <a:r>
              <a:rPr lang="en-US" dirty="0" err="1" smtClean="0">
                <a:latin typeface="Times New Roman"/>
                <a:cs typeface="Times New Roman"/>
              </a:rPr>
              <a:t>opinión</a:t>
            </a:r>
            <a:r>
              <a:rPr lang="en-US" dirty="0" smtClean="0">
                <a:latin typeface="Times New Roman"/>
                <a:cs typeface="Times New Roman"/>
              </a:rPr>
              <a:t>, en </a:t>
            </a:r>
            <a:r>
              <a:rPr lang="en-US" dirty="0" err="1" smtClean="0">
                <a:latin typeface="Times New Roman"/>
                <a:cs typeface="Times New Roman"/>
              </a:rPr>
              <a:t>las</a:t>
            </a:r>
            <a:r>
              <a:rPr lang="en-US" dirty="0" smtClean="0">
                <a:latin typeface="Times New Roman"/>
                <a:cs typeface="Times New Roman"/>
              </a:rPr>
              <a:t> </a:t>
            </a:r>
            <a:r>
              <a:rPr lang="en-US" dirty="0" err="1" smtClean="0">
                <a:latin typeface="Times New Roman"/>
                <a:cs typeface="Times New Roman"/>
              </a:rPr>
              <a:t>distintas</a:t>
            </a:r>
            <a:r>
              <a:rPr lang="en-US" dirty="0" smtClean="0">
                <a:latin typeface="Times New Roman"/>
                <a:cs typeface="Times New Roman"/>
              </a:rPr>
              <a:t> </a:t>
            </a:r>
            <a:r>
              <a:rPr lang="en-US" dirty="0" err="1" smtClean="0">
                <a:latin typeface="Times New Roman"/>
                <a:cs typeface="Times New Roman"/>
              </a:rPr>
              <a:t>secciones</a:t>
            </a:r>
            <a:r>
              <a:rPr lang="en-US" dirty="0" smtClean="0">
                <a:latin typeface="Times New Roman"/>
                <a:cs typeface="Times New Roman"/>
              </a:rPr>
              <a:t> </a:t>
            </a:r>
            <a:r>
              <a:rPr lang="en-US" dirty="0" err="1" smtClean="0">
                <a:latin typeface="Times New Roman"/>
                <a:cs typeface="Times New Roman"/>
              </a:rPr>
              <a:t>conformadas</a:t>
            </a:r>
            <a:r>
              <a:rPr lang="en-US" dirty="0" smtClean="0">
                <a:latin typeface="Times New Roman"/>
                <a:cs typeface="Times New Roman"/>
              </a:rPr>
              <a:t> </a:t>
            </a:r>
            <a:r>
              <a:rPr lang="en-US" dirty="0" err="1" smtClean="0">
                <a:latin typeface="Times New Roman"/>
                <a:cs typeface="Times New Roman"/>
              </a:rPr>
              <a:t>por</a:t>
            </a:r>
            <a:r>
              <a:rPr lang="en-US" dirty="0" smtClean="0">
                <a:latin typeface="Times New Roman"/>
                <a:cs typeface="Times New Roman"/>
              </a:rPr>
              <a:t> los </a:t>
            </a:r>
            <a:r>
              <a:rPr lang="en-US" dirty="0" err="1" smtClean="0">
                <a:latin typeface="Times New Roman"/>
                <a:cs typeface="Times New Roman"/>
              </a:rPr>
              <a:t>medios</a:t>
            </a:r>
            <a:r>
              <a:rPr lang="en-US" dirty="0" smtClean="0">
                <a:latin typeface="Times New Roman"/>
                <a:cs typeface="Times New Roman"/>
              </a:rPr>
              <a:t>.</a:t>
            </a:r>
          </a:p>
          <a:p>
            <a:pPr algn="just"/>
            <a:endParaRPr lang="en-US" dirty="0" smtClean="0">
              <a:latin typeface="Times New Roman"/>
              <a:cs typeface="Times New Roman"/>
            </a:endParaRPr>
          </a:p>
          <a:p>
            <a:pPr algn="just"/>
            <a:r>
              <a:rPr lang="en-US" dirty="0" err="1" smtClean="0">
                <a:latin typeface="Times New Roman"/>
                <a:cs typeface="Times New Roman"/>
              </a:rPr>
              <a:t>Campaña</a:t>
            </a:r>
            <a:r>
              <a:rPr lang="en-US" dirty="0" smtClean="0">
                <a:latin typeface="Times New Roman"/>
                <a:cs typeface="Times New Roman"/>
              </a:rPr>
              <a:t> o </a:t>
            </a:r>
            <a:r>
              <a:rPr lang="en-US" dirty="0" err="1" smtClean="0">
                <a:latin typeface="Times New Roman"/>
                <a:cs typeface="Times New Roman"/>
              </a:rPr>
              <a:t>poner</a:t>
            </a:r>
            <a:r>
              <a:rPr lang="en-US" dirty="0" smtClean="0">
                <a:latin typeface="Times New Roman"/>
                <a:cs typeface="Times New Roman"/>
              </a:rPr>
              <a:t> en </a:t>
            </a:r>
            <a:r>
              <a:rPr lang="en-US" dirty="0" err="1" smtClean="0">
                <a:latin typeface="Times New Roman"/>
                <a:cs typeface="Times New Roman"/>
              </a:rPr>
              <a:t>marcha</a:t>
            </a:r>
            <a:r>
              <a:rPr lang="en-US" dirty="0" smtClean="0">
                <a:latin typeface="Times New Roman"/>
                <a:cs typeface="Times New Roman"/>
              </a:rPr>
              <a:t> </a:t>
            </a:r>
            <a:r>
              <a:rPr lang="en-US" dirty="0" err="1" smtClean="0">
                <a:latin typeface="Times New Roman"/>
                <a:cs typeface="Times New Roman"/>
              </a:rPr>
              <a:t>una</a:t>
            </a:r>
            <a:r>
              <a:rPr lang="en-US" dirty="0" smtClean="0">
                <a:latin typeface="Times New Roman"/>
                <a:cs typeface="Times New Roman"/>
              </a:rPr>
              <a:t> </a:t>
            </a:r>
            <a:r>
              <a:rPr lang="en-US" dirty="0" err="1" smtClean="0">
                <a:latin typeface="Times New Roman"/>
                <a:cs typeface="Times New Roman"/>
              </a:rPr>
              <a:t>cruzada</a:t>
            </a:r>
            <a:r>
              <a:rPr lang="en-US" dirty="0" smtClean="0">
                <a:latin typeface="Times New Roman"/>
                <a:cs typeface="Times New Roman"/>
              </a:rPr>
              <a:t> en los </a:t>
            </a:r>
            <a:r>
              <a:rPr lang="en-US" dirty="0" err="1" smtClean="0">
                <a:latin typeface="Times New Roman"/>
                <a:cs typeface="Times New Roman"/>
              </a:rPr>
              <a:t>medios</a:t>
            </a:r>
            <a:r>
              <a:rPr lang="en-US" dirty="0" smtClean="0">
                <a:latin typeface="Times New Roman"/>
                <a:cs typeface="Times New Roman"/>
              </a:rPr>
              <a:t> de </a:t>
            </a:r>
            <a:r>
              <a:rPr lang="en-US" dirty="0" err="1" smtClean="0">
                <a:latin typeface="Times New Roman"/>
                <a:cs typeface="Times New Roman"/>
              </a:rPr>
              <a:t>comunicación</a:t>
            </a:r>
            <a:r>
              <a:rPr lang="en-US" dirty="0" smtClean="0">
                <a:latin typeface="Times New Roman"/>
                <a:cs typeface="Times New Roman"/>
              </a:rPr>
              <a:t>, para </a:t>
            </a:r>
            <a:r>
              <a:rPr lang="en-US" dirty="0" err="1" smtClean="0">
                <a:latin typeface="Times New Roman"/>
                <a:cs typeface="Times New Roman"/>
              </a:rPr>
              <a:t>evitar</a:t>
            </a:r>
            <a:r>
              <a:rPr lang="en-US" dirty="0" smtClean="0">
                <a:latin typeface="Times New Roman"/>
                <a:cs typeface="Times New Roman"/>
              </a:rPr>
              <a:t> que las </a:t>
            </a:r>
            <a:r>
              <a:rPr lang="en-US" dirty="0" err="1" smtClean="0">
                <a:latin typeface="Times New Roman"/>
                <a:cs typeface="Times New Roman"/>
              </a:rPr>
              <a:t>mujeres</a:t>
            </a:r>
            <a:r>
              <a:rPr lang="en-US" dirty="0" smtClean="0">
                <a:latin typeface="Times New Roman"/>
                <a:cs typeface="Times New Roman"/>
              </a:rPr>
              <a:t> se les </a:t>
            </a:r>
            <a:r>
              <a:rPr lang="en-US" dirty="0" err="1" smtClean="0">
                <a:latin typeface="Times New Roman"/>
                <a:cs typeface="Times New Roman"/>
              </a:rPr>
              <a:t>trate</a:t>
            </a:r>
            <a:r>
              <a:rPr lang="en-US" dirty="0" smtClean="0">
                <a:latin typeface="Times New Roman"/>
                <a:cs typeface="Times New Roman"/>
              </a:rPr>
              <a:t> con </a:t>
            </a:r>
            <a:r>
              <a:rPr lang="en-US" dirty="0" err="1" smtClean="0">
                <a:latin typeface="Times New Roman"/>
                <a:cs typeface="Times New Roman"/>
              </a:rPr>
              <a:t>estereotipos</a:t>
            </a:r>
            <a:r>
              <a:rPr lang="en-US" dirty="0" smtClean="0">
                <a:latin typeface="Times New Roman"/>
                <a:cs typeface="Times New Roman"/>
              </a:rPr>
              <a:t> o </a:t>
            </a:r>
            <a:r>
              <a:rPr lang="en-US" dirty="0" err="1" smtClean="0">
                <a:latin typeface="Times New Roman"/>
                <a:cs typeface="Times New Roman"/>
              </a:rPr>
              <a:t>prejuicios</a:t>
            </a:r>
            <a:r>
              <a:rPr lang="en-US" dirty="0" smtClean="0">
                <a:latin typeface="Times New Roman"/>
                <a:cs typeface="Times New Roman"/>
              </a:rPr>
              <a:t> </a:t>
            </a:r>
            <a:r>
              <a:rPr lang="en-US" dirty="0" err="1" smtClean="0">
                <a:latin typeface="Times New Roman"/>
                <a:cs typeface="Times New Roman"/>
              </a:rPr>
              <a:t>durante</a:t>
            </a:r>
            <a:r>
              <a:rPr lang="en-US" dirty="0" smtClean="0">
                <a:latin typeface="Times New Roman"/>
                <a:cs typeface="Times New Roman"/>
              </a:rPr>
              <a:t> el </a:t>
            </a:r>
            <a:r>
              <a:rPr lang="en-US" dirty="0" err="1" smtClean="0">
                <a:latin typeface="Times New Roman"/>
                <a:cs typeface="Times New Roman"/>
              </a:rPr>
              <a:t>ejercicio</a:t>
            </a:r>
            <a:r>
              <a:rPr lang="en-US" dirty="0" smtClean="0">
                <a:latin typeface="Times New Roman"/>
                <a:cs typeface="Times New Roman"/>
              </a:rPr>
              <a:t> </a:t>
            </a:r>
            <a:r>
              <a:rPr lang="en-US" dirty="0" err="1" smtClean="0">
                <a:latin typeface="Times New Roman"/>
                <a:cs typeface="Times New Roman"/>
              </a:rPr>
              <a:t>político</a:t>
            </a:r>
            <a:r>
              <a:rPr lang="en-US" dirty="0" smtClean="0">
                <a:latin typeface="Times New Roman"/>
                <a:cs typeface="Times New Roman"/>
              </a:rPr>
              <a:t> de </a:t>
            </a:r>
            <a:r>
              <a:rPr lang="en-US" dirty="0" err="1" smtClean="0">
                <a:latin typeface="Times New Roman"/>
                <a:cs typeface="Times New Roman"/>
              </a:rPr>
              <a:t>su</a:t>
            </a:r>
            <a:r>
              <a:rPr lang="en-US" dirty="0" smtClean="0">
                <a:latin typeface="Times New Roman"/>
                <a:cs typeface="Times New Roman"/>
              </a:rPr>
              <a:t> </a:t>
            </a:r>
            <a:r>
              <a:rPr lang="en-US" dirty="0" err="1" smtClean="0">
                <a:latin typeface="Times New Roman"/>
                <a:cs typeface="Times New Roman"/>
              </a:rPr>
              <a:t>participación</a:t>
            </a:r>
            <a:r>
              <a:rPr lang="en-US" dirty="0">
                <a:latin typeface="Times New Roman"/>
                <a:cs typeface="Times New Roman"/>
              </a:rPr>
              <a:t> </a:t>
            </a:r>
            <a:r>
              <a:rPr lang="en-US" dirty="0" err="1" smtClean="0">
                <a:latin typeface="Times New Roman"/>
                <a:cs typeface="Times New Roman"/>
              </a:rPr>
              <a:t>como</a:t>
            </a:r>
            <a:r>
              <a:rPr lang="en-US" dirty="0" smtClean="0">
                <a:latin typeface="Times New Roman"/>
                <a:cs typeface="Times New Roman"/>
              </a:rPr>
              <a:t> </a:t>
            </a:r>
            <a:r>
              <a:rPr lang="en-US" dirty="0" err="1" smtClean="0">
                <a:latin typeface="Times New Roman"/>
                <a:cs typeface="Times New Roman"/>
              </a:rPr>
              <a:t>candidata</a:t>
            </a:r>
            <a:r>
              <a:rPr lang="en-US" dirty="0" smtClean="0">
                <a:latin typeface="Times New Roman"/>
                <a:cs typeface="Times New Roman"/>
              </a:rPr>
              <a:t> y </a:t>
            </a:r>
            <a:r>
              <a:rPr lang="en-US" dirty="0" err="1" smtClean="0">
                <a:latin typeface="Times New Roman"/>
                <a:cs typeface="Times New Roman"/>
              </a:rPr>
              <a:t>cuando</a:t>
            </a:r>
            <a:r>
              <a:rPr lang="en-US" dirty="0" smtClean="0">
                <a:latin typeface="Times New Roman"/>
                <a:cs typeface="Times New Roman"/>
              </a:rPr>
              <a:t> </a:t>
            </a:r>
            <a:r>
              <a:rPr lang="en-US" dirty="0" err="1" smtClean="0">
                <a:latin typeface="Times New Roman"/>
                <a:cs typeface="Times New Roman"/>
              </a:rPr>
              <a:t>esté</a:t>
            </a:r>
            <a:r>
              <a:rPr lang="en-US" dirty="0" smtClean="0">
                <a:latin typeface="Times New Roman"/>
                <a:cs typeface="Times New Roman"/>
              </a:rPr>
              <a:t> en </a:t>
            </a:r>
            <a:r>
              <a:rPr lang="en-US" dirty="0" err="1" smtClean="0">
                <a:latin typeface="Times New Roman"/>
                <a:cs typeface="Times New Roman"/>
              </a:rPr>
              <a:t>funciones</a:t>
            </a:r>
            <a:r>
              <a:rPr lang="en-US" dirty="0" smtClean="0">
                <a:latin typeface="Times New Roman"/>
                <a:cs typeface="Times New Roman"/>
              </a:rPr>
              <a:t>.</a:t>
            </a:r>
          </a:p>
          <a:p>
            <a:pPr algn="just"/>
            <a:endParaRPr lang="en-US" dirty="0">
              <a:latin typeface="Times New Roman"/>
              <a:cs typeface="Times New Roman"/>
            </a:endParaRPr>
          </a:p>
          <a:p>
            <a:pPr algn="just"/>
            <a:r>
              <a:rPr lang="en-US" dirty="0" err="1" smtClean="0">
                <a:latin typeface="Times New Roman"/>
                <a:cs typeface="Times New Roman"/>
              </a:rPr>
              <a:t>Elevar</a:t>
            </a:r>
            <a:r>
              <a:rPr lang="en-US" dirty="0" smtClean="0">
                <a:latin typeface="Times New Roman"/>
                <a:cs typeface="Times New Roman"/>
              </a:rPr>
              <a:t> </a:t>
            </a:r>
            <a:r>
              <a:rPr lang="en-US" dirty="0" err="1" smtClean="0">
                <a:latin typeface="Times New Roman"/>
                <a:cs typeface="Times New Roman"/>
              </a:rPr>
              <a:t>voces</a:t>
            </a:r>
            <a:r>
              <a:rPr lang="en-US" dirty="0" smtClean="0">
                <a:latin typeface="Times New Roman"/>
                <a:cs typeface="Times New Roman"/>
              </a:rPr>
              <a:t> de </a:t>
            </a:r>
            <a:r>
              <a:rPr lang="en-US" dirty="0" err="1" smtClean="0">
                <a:latin typeface="Times New Roman"/>
                <a:cs typeface="Times New Roman"/>
              </a:rPr>
              <a:t>organizaciones</a:t>
            </a:r>
            <a:r>
              <a:rPr lang="en-US" dirty="0" smtClean="0">
                <a:latin typeface="Times New Roman"/>
                <a:cs typeface="Times New Roman"/>
              </a:rPr>
              <a:t> de </a:t>
            </a:r>
            <a:r>
              <a:rPr lang="en-US" dirty="0" err="1" smtClean="0">
                <a:latin typeface="Times New Roman"/>
                <a:cs typeface="Times New Roman"/>
              </a:rPr>
              <a:t>mujeres</a:t>
            </a:r>
            <a:r>
              <a:rPr lang="en-US" dirty="0" smtClean="0">
                <a:latin typeface="Times New Roman"/>
                <a:cs typeface="Times New Roman"/>
              </a:rPr>
              <a:t> </a:t>
            </a:r>
            <a:r>
              <a:rPr lang="en-US" dirty="0" err="1" smtClean="0">
                <a:latin typeface="Times New Roman"/>
                <a:cs typeface="Times New Roman"/>
              </a:rPr>
              <a:t>para</a:t>
            </a:r>
            <a:r>
              <a:rPr lang="en-US" dirty="0" smtClean="0">
                <a:latin typeface="Times New Roman"/>
                <a:cs typeface="Times New Roman"/>
              </a:rPr>
              <a:t> el </a:t>
            </a:r>
            <a:r>
              <a:rPr lang="en-US" dirty="0" err="1" smtClean="0">
                <a:latin typeface="Times New Roman"/>
                <a:cs typeface="Times New Roman"/>
              </a:rPr>
              <a:t>máximo</a:t>
            </a:r>
            <a:r>
              <a:rPr lang="en-US" dirty="0" smtClean="0">
                <a:latin typeface="Times New Roman"/>
                <a:cs typeface="Times New Roman"/>
              </a:rPr>
              <a:t> </a:t>
            </a:r>
            <a:r>
              <a:rPr lang="en-US" dirty="0" err="1" smtClean="0">
                <a:latin typeface="Times New Roman"/>
                <a:cs typeface="Times New Roman"/>
              </a:rPr>
              <a:t>respeto</a:t>
            </a:r>
            <a:r>
              <a:rPr lang="en-US" dirty="0" smtClean="0">
                <a:latin typeface="Times New Roman"/>
                <a:cs typeface="Times New Roman"/>
              </a:rPr>
              <a:t> a </a:t>
            </a:r>
            <a:r>
              <a:rPr lang="en-US" dirty="0" err="1" smtClean="0">
                <a:latin typeface="Times New Roman"/>
                <a:cs typeface="Times New Roman"/>
              </a:rPr>
              <a:t>las</a:t>
            </a:r>
            <a:r>
              <a:rPr lang="en-US" dirty="0" smtClean="0">
                <a:latin typeface="Times New Roman"/>
                <a:cs typeface="Times New Roman"/>
              </a:rPr>
              <a:t> </a:t>
            </a:r>
            <a:r>
              <a:rPr lang="en-US" dirty="0" err="1" smtClean="0">
                <a:latin typeface="Times New Roman"/>
                <a:cs typeface="Times New Roman"/>
              </a:rPr>
              <a:t>mujeres</a:t>
            </a:r>
            <a:r>
              <a:rPr lang="en-US" dirty="0" smtClean="0">
                <a:latin typeface="Times New Roman"/>
                <a:cs typeface="Times New Roman"/>
              </a:rPr>
              <a:t> en </a:t>
            </a:r>
            <a:r>
              <a:rPr lang="en-US" dirty="0" err="1" smtClean="0">
                <a:latin typeface="Times New Roman"/>
                <a:cs typeface="Times New Roman"/>
              </a:rPr>
              <a:t>su</a:t>
            </a:r>
            <a:r>
              <a:rPr lang="en-US" dirty="0" smtClean="0">
                <a:latin typeface="Times New Roman"/>
                <a:cs typeface="Times New Roman"/>
              </a:rPr>
              <a:t> </a:t>
            </a:r>
            <a:r>
              <a:rPr lang="en-US" dirty="0" err="1" smtClean="0">
                <a:latin typeface="Times New Roman"/>
                <a:cs typeface="Times New Roman"/>
              </a:rPr>
              <a:t>participación</a:t>
            </a:r>
            <a:r>
              <a:rPr lang="en-US" dirty="0" smtClean="0">
                <a:latin typeface="Times New Roman"/>
                <a:cs typeface="Times New Roman"/>
              </a:rPr>
              <a:t> </a:t>
            </a:r>
            <a:r>
              <a:rPr lang="en-US" dirty="0" err="1" smtClean="0">
                <a:latin typeface="Times New Roman"/>
                <a:cs typeface="Times New Roman"/>
              </a:rPr>
              <a:t>política</a:t>
            </a:r>
            <a:endParaRPr lang="en-US" dirty="0">
              <a:latin typeface="Times New Roman"/>
              <a:cs typeface="Times New Roman"/>
            </a:endParaRPr>
          </a:p>
        </p:txBody>
      </p:sp>
    </p:spTree>
    <p:extLst>
      <p:ext uri="{BB962C8B-B14F-4D97-AF65-F5344CB8AC3E}">
        <p14:creationId xmlns:p14="http://schemas.microsoft.com/office/powerpoint/2010/main" val="1487971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err="1">
                <a:latin typeface="Times New Roman"/>
                <a:cs typeface="Times New Roman"/>
              </a:rPr>
              <a:t>Mujeres</a:t>
            </a:r>
            <a:r>
              <a:rPr lang="en-US" sz="4000" b="1" dirty="0">
                <a:latin typeface="Times New Roman"/>
                <a:cs typeface="Times New Roman"/>
              </a:rPr>
              <a:t> </a:t>
            </a:r>
            <a:r>
              <a:rPr lang="en-US" sz="4000" b="1" dirty="0" err="1">
                <a:latin typeface="Times New Roman"/>
                <a:cs typeface="Times New Roman"/>
              </a:rPr>
              <a:t>indígenas</a:t>
            </a:r>
            <a:r>
              <a:rPr lang="en-US" sz="4000" b="1">
                <a:latin typeface="Times New Roman"/>
                <a:cs typeface="Times New Roman"/>
              </a:rPr>
              <a:t> y </a:t>
            </a:r>
            <a:r>
              <a:rPr lang="en-US" sz="4000" b="1" dirty="0" err="1">
                <a:latin typeface="Times New Roman"/>
                <a:cs typeface="Times New Roman"/>
              </a:rPr>
              <a:t>poder</a:t>
            </a:r>
            <a:endParaRPr lang="en-US" sz="4000" b="1" dirty="0">
              <a:latin typeface="Times New Roman"/>
              <a:cs typeface="Times New Roman"/>
            </a:endParaRPr>
          </a:p>
        </p:txBody>
      </p:sp>
      <p:sp>
        <p:nvSpPr>
          <p:cNvPr id="3" name="Content Placeholder 2"/>
          <p:cNvSpPr>
            <a:spLocks noGrp="1"/>
          </p:cNvSpPr>
          <p:nvPr>
            <p:ph idx="1"/>
          </p:nvPr>
        </p:nvSpPr>
        <p:spPr/>
        <p:txBody>
          <a:bodyPr>
            <a:normAutofit fontScale="85000" lnSpcReduction="20000"/>
          </a:bodyPr>
          <a:lstStyle/>
          <a:p>
            <a:r>
              <a:rPr lang="es-ES_tradnl" sz="3600" dirty="0">
                <a:latin typeface="Times New Roman" charset="0"/>
                <a:ea typeface="Times New Roman" charset="0"/>
                <a:cs typeface="Times New Roman" charset="0"/>
              </a:rPr>
              <a:t>Las mujeres Indígenas en las alcaldías, concejalías, ministras de estado, diputadas a los congresos o senados, magistradas de las cortes o </a:t>
            </a:r>
            <a:r>
              <a:rPr lang="es-ES_tradnl" sz="3600" dirty="0" err="1">
                <a:latin typeface="Times New Roman" charset="0"/>
                <a:ea typeface="Times New Roman" charset="0"/>
                <a:cs typeface="Times New Roman" charset="0"/>
              </a:rPr>
              <a:t>dirigentas</a:t>
            </a:r>
            <a:r>
              <a:rPr lang="es-ES_tradnl" sz="3600" dirty="0">
                <a:latin typeface="Times New Roman" charset="0"/>
                <a:ea typeface="Times New Roman" charset="0"/>
                <a:cs typeface="Times New Roman" charset="0"/>
              </a:rPr>
              <a:t> de organizaciones, destacan su liderazgo en el ejercicio político,  en los procesos organizativos,  delegan responsabilidades construyen sus agendas y sus posicionamientos políticos e incidiendo en los espacios nacionales e internacionales. </a:t>
            </a:r>
          </a:p>
          <a:p>
            <a:pPr marL="0" indent="0">
              <a:buNone/>
            </a:pPr>
            <a:endParaRPr lang="es-ES_tradnl" sz="3600" dirty="0">
              <a:latin typeface="Times New Roman"/>
              <a:cs typeface="Times New Roman"/>
            </a:endParaRPr>
          </a:p>
          <a:p>
            <a:r>
              <a:rPr lang="es-ES_tradnl" sz="3600" dirty="0">
                <a:latin typeface="Times New Roman"/>
                <a:cs typeface="Times New Roman"/>
              </a:rPr>
              <a:t>Toda mujer indígena en el poder debe ser  estratega, insobornable incorruptible,  transparente y tomar decisiones colegiadas y resolver con mirada de mujer y con visión de Estado.</a:t>
            </a:r>
          </a:p>
          <a:p>
            <a:endParaRPr lang="en-US" dirty="0"/>
          </a:p>
        </p:txBody>
      </p:sp>
    </p:spTree>
    <p:extLst>
      <p:ext uri="{BB962C8B-B14F-4D97-AF65-F5344CB8AC3E}">
        <p14:creationId xmlns:p14="http://schemas.microsoft.com/office/powerpoint/2010/main" val="5114223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1" descr="C:\Users\Luis Ochoa\Documents\ALAS\ALAS\Fotos 8\PARTICIPACION CIUDADAN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53975"/>
            <a:ext cx="9221788" cy="691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5 CuadroTexto"/>
          <p:cNvSpPr txBox="1">
            <a:spLocks noChangeArrowheads="1"/>
          </p:cNvSpPr>
          <p:nvPr/>
        </p:nvSpPr>
        <p:spPr bwMode="auto">
          <a:xfrm>
            <a:off x="1812009" y="5377691"/>
            <a:ext cx="6317114" cy="1323439"/>
          </a:xfrm>
          <a:prstGeom prst="rect">
            <a:avLst/>
          </a:prstGeom>
          <a:noFill/>
          <a:ln w="9525">
            <a:noFill/>
            <a:miter lim="800000"/>
            <a:headEnd/>
            <a:tailEnd/>
          </a:ln>
        </p:spPr>
        <p:txBody>
          <a:bodyPr wrap="none">
            <a:spAutoFit/>
          </a:bodyPr>
          <a:lstStyle/>
          <a:p>
            <a:pPr eaLnBrk="1" hangingPunct="1">
              <a:defRPr/>
            </a:pPr>
            <a:r>
              <a:rPr lang="es-GT" sz="4000" b="1" dirty="0">
                <a:solidFill>
                  <a:schemeClr val="bg1"/>
                </a:solidFill>
                <a:effectLst>
                  <a:outerShdw blurRad="38100" dist="38100" dir="2700000" algn="tl">
                    <a:srgbClr val="000000">
                      <a:alpha val="43137"/>
                    </a:srgbClr>
                  </a:outerShdw>
                </a:effectLst>
                <a:latin typeface="Candara" pitchFamily="34" charset="0"/>
              </a:rPr>
              <a:t> A PESAR que…</a:t>
            </a:r>
          </a:p>
          <a:p>
            <a:pPr eaLnBrk="1" hangingPunct="1">
              <a:defRPr/>
            </a:pPr>
            <a:r>
              <a:rPr lang="es-GT" sz="4000" b="1" dirty="0">
                <a:solidFill>
                  <a:schemeClr val="bg1"/>
                </a:solidFill>
                <a:effectLst>
                  <a:outerShdw blurRad="38100" dist="38100" dir="2700000" algn="tl">
                    <a:srgbClr val="000000">
                      <a:alpha val="43137"/>
                    </a:srgbClr>
                  </a:outerShdw>
                </a:effectLst>
                <a:latin typeface="Candara" pitchFamily="34" charset="0"/>
              </a:rPr>
              <a:t>SOMOS LAS QUE VOTAMOS</a:t>
            </a:r>
          </a:p>
        </p:txBody>
      </p:sp>
    </p:spTree>
    <p:extLst>
      <p:ext uri="{BB962C8B-B14F-4D97-AF65-F5344CB8AC3E}">
        <p14:creationId xmlns:p14="http://schemas.microsoft.com/office/powerpoint/2010/main" val="12548304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 descr="C:\Users\Lucho\Documents\ALAS\ALAS\Fotos 8\mujeres en fila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582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5 CuadroTexto"/>
          <p:cNvSpPr txBox="1">
            <a:spLocks noChangeArrowheads="1"/>
          </p:cNvSpPr>
          <p:nvPr/>
        </p:nvSpPr>
        <p:spPr bwMode="auto">
          <a:xfrm>
            <a:off x="4821239" y="115889"/>
            <a:ext cx="536733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s-GT" altLang="es-GT" sz="4000" b="1" dirty="0">
                <a:solidFill>
                  <a:schemeClr val="bg1"/>
                </a:solidFill>
                <a:latin typeface="Candara" panose="020E0502030303020204" pitchFamily="34" charset="0"/>
              </a:rPr>
              <a:t> Los resultados</a:t>
            </a:r>
          </a:p>
          <a:p>
            <a:pPr algn="r" eaLnBrk="1" hangingPunct="1">
              <a:spcBef>
                <a:spcPct val="0"/>
              </a:spcBef>
              <a:buFontTx/>
              <a:buNone/>
            </a:pPr>
            <a:r>
              <a:rPr lang="es-GT" altLang="es-GT" sz="4000" b="1" dirty="0">
                <a:solidFill>
                  <a:schemeClr val="bg1"/>
                </a:solidFill>
                <a:latin typeface="Candara" panose="020E0502030303020204" pitchFamily="34" charset="0"/>
              </a:rPr>
              <a:t>aún no nos representan</a:t>
            </a:r>
          </a:p>
        </p:txBody>
      </p:sp>
    </p:spTree>
    <p:extLst>
      <p:ext uri="{BB962C8B-B14F-4D97-AF65-F5344CB8AC3E}">
        <p14:creationId xmlns:p14="http://schemas.microsoft.com/office/powerpoint/2010/main" val="1645925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CF1399A5-8233-4D50-9C39-792D0C748C61}"/>
              </a:ext>
            </a:extLst>
          </p:cNvPr>
          <p:cNvSpPr>
            <a:spLocks noGrp="1"/>
          </p:cNvSpPr>
          <p:nvPr>
            <p:ph type="title"/>
          </p:nvPr>
        </p:nvSpPr>
        <p:spPr/>
        <p:txBody>
          <a:bodyPr>
            <a:normAutofit fontScale="90000"/>
          </a:bodyPr>
          <a:lstStyle/>
          <a:p>
            <a:pPr algn="ctr"/>
            <a:r>
              <a:rPr lang="es-GT" b="1" dirty="0">
                <a:solidFill>
                  <a:schemeClr val="accent1">
                    <a:lumMod val="75000"/>
                  </a:schemeClr>
                </a:solidFill>
                <a:latin typeface="Century Gothic" panose="020B0502020202020204" pitchFamily="34" charset="0"/>
              </a:rPr>
              <a:t/>
            </a:r>
            <a:br>
              <a:rPr lang="es-GT" b="1" dirty="0">
                <a:solidFill>
                  <a:schemeClr val="accent1">
                    <a:lumMod val="75000"/>
                  </a:schemeClr>
                </a:solidFill>
                <a:latin typeface="Century Gothic" panose="020B0502020202020204" pitchFamily="34" charset="0"/>
              </a:rPr>
            </a:br>
            <a:r>
              <a:rPr lang="es-GT" b="1" dirty="0">
                <a:solidFill>
                  <a:schemeClr val="accent1">
                    <a:lumMod val="75000"/>
                  </a:schemeClr>
                </a:solidFill>
                <a:latin typeface="Century Gothic" panose="020B0502020202020204" pitchFamily="34" charset="0"/>
              </a:rPr>
              <a:t/>
            </a:r>
            <a:br>
              <a:rPr lang="es-GT" b="1" dirty="0">
                <a:solidFill>
                  <a:schemeClr val="accent1">
                    <a:lumMod val="75000"/>
                  </a:schemeClr>
                </a:solidFill>
                <a:latin typeface="Century Gothic" panose="020B0502020202020204" pitchFamily="34" charset="0"/>
              </a:rPr>
            </a:br>
            <a:r>
              <a:rPr lang="es-GT" b="1" dirty="0">
                <a:latin typeface="Times New Roman" charset="0"/>
                <a:ea typeface="Times New Roman" charset="0"/>
                <a:cs typeface="Times New Roman" charset="0"/>
              </a:rPr>
              <a:t>C</a:t>
            </a:r>
            <a:r>
              <a:rPr lang="es-GT" b="1" dirty="0" smtClean="0">
                <a:latin typeface="Times New Roman" charset="0"/>
                <a:ea typeface="Times New Roman" charset="0"/>
                <a:cs typeface="Times New Roman" charset="0"/>
              </a:rPr>
              <a:t>onstrucción del sujeto político mujeres indígenas</a:t>
            </a:r>
            <a:r>
              <a:rPr lang="es-GT" sz="4000" b="1" dirty="0" smtClean="0">
                <a:solidFill>
                  <a:schemeClr val="accent1">
                    <a:lumMod val="75000"/>
                  </a:schemeClr>
                </a:solidFill>
                <a:latin typeface="Times New Roman" charset="0"/>
                <a:ea typeface="Times New Roman" charset="0"/>
                <a:cs typeface="Times New Roman" charset="0"/>
              </a:rPr>
              <a:t/>
            </a:r>
            <a:br>
              <a:rPr lang="es-GT" sz="4000" b="1" dirty="0" smtClean="0">
                <a:solidFill>
                  <a:schemeClr val="accent1">
                    <a:lumMod val="75000"/>
                  </a:schemeClr>
                </a:solidFill>
                <a:latin typeface="Times New Roman" charset="0"/>
                <a:ea typeface="Times New Roman" charset="0"/>
                <a:cs typeface="Times New Roman" charset="0"/>
              </a:rPr>
            </a:br>
            <a:r>
              <a:rPr lang="es-GT" b="1" dirty="0">
                <a:solidFill>
                  <a:schemeClr val="accent1">
                    <a:lumMod val="75000"/>
                  </a:schemeClr>
                </a:solidFill>
                <a:latin typeface="Century Gothic" panose="020B0502020202020204" pitchFamily="34" charset="0"/>
              </a:rPr>
              <a:t/>
            </a:r>
            <a:br>
              <a:rPr lang="es-GT" b="1" dirty="0">
                <a:solidFill>
                  <a:schemeClr val="accent1">
                    <a:lumMod val="75000"/>
                  </a:schemeClr>
                </a:solidFill>
                <a:latin typeface="Century Gothic" panose="020B0502020202020204" pitchFamily="34" charset="0"/>
              </a:rPr>
            </a:br>
            <a:endParaRPr lang="es-GT" dirty="0"/>
          </a:p>
        </p:txBody>
      </p:sp>
      <p:sp>
        <p:nvSpPr>
          <p:cNvPr id="3" name="Marcador de contenido 2">
            <a:extLst>
              <a:ext uri="{FF2B5EF4-FFF2-40B4-BE49-F238E27FC236}">
                <a16:creationId xmlns="" xmlns:a16="http://schemas.microsoft.com/office/drawing/2014/main" id="{750F585F-E213-4B67-A1E9-6D6E7ED913CB}"/>
              </a:ext>
            </a:extLst>
          </p:cNvPr>
          <p:cNvSpPr>
            <a:spLocks noGrp="1"/>
          </p:cNvSpPr>
          <p:nvPr>
            <p:ph idx="1"/>
          </p:nvPr>
        </p:nvSpPr>
        <p:spPr>
          <a:xfrm>
            <a:off x="1187532" y="1825625"/>
            <a:ext cx="8851818" cy="4031836"/>
          </a:xfrm>
        </p:spPr>
        <p:txBody>
          <a:bodyPr>
            <a:noAutofit/>
          </a:bodyPr>
          <a:lstStyle/>
          <a:p>
            <a:pPr algn="just"/>
            <a:r>
              <a:rPr lang="es-GT" dirty="0" smtClean="0">
                <a:latin typeface="Times New Roman" charset="0"/>
                <a:ea typeface="Times New Roman" charset="0"/>
                <a:cs typeface="Times New Roman" charset="0"/>
              </a:rPr>
              <a:t>Marco: La tierra, el territorio y los recursos naturales.</a:t>
            </a:r>
          </a:p>
          <a:p>
            <a:pPr algn="just"/>
            <a:r>
              <a:rPr lang="es-GT" dirty="0" smtClean="0">
                <a:latin typeface="Times New Roman" charset="0"/>
                <a:ea typeface="Times New Roman" charset="0"/>
                <a:cs typeface="Times New Roman" charset="0"/>
              </a:rPr>
              <a:t>Conocimiento de los derechos humanos de las mujeres y empoderamiento sobre la aplicabilidad.</a:t>
            </a:r>
          </a:p>
          <a:p>
            <a:pPr algn="just"/>
            <a:r>
              <a:rPr lang="es-GT" dirty="0" smtClean="0">
                <a:latin typeface="Times New Roman" charset="0"/>
                <a:ea typeface="Times New Roman" charset="0"/>
                <a:cs typeface="Times New Roman" charset="0"/>
              </a:rPr>
              <a:t>Comprensión </a:t>
            </a:r>
            <a:r>
              <a:rPr lang="es-GT" dirty="0">
                <a:latin typeface="Times New Roman" charset="0"/>
                <a:ea typeface="Times New Roman" charset="0"/>
                <a:cs typeface="Times New Roman" charset="0"/>
              </a:rPr>
              <a:t>común de la </a:t>
            </a:r>
            <a:r>
              <a:rPr lang="es-GT" dirty="0" smtClean="0">
                <a:latin typeface="Times New Roman" charset="0"/>
                <a:ea typeface="Times New Roman" charset="0"/>
                <a:cs typeface="Times New Roman" charset="0"/>
              </a:rPr>
              <a:t>realidad</a:t>
            </a:r>
            <a:endParaRPr lang="es-GT" dirty="0">
              <a:latin typeface="Times New Roman" charset="0"/>
              <a:ea typeface="Times New Roman" charset="0"/>
              <a:cs typeface="Times New Roman" charset="0"/>
            </a:endParaRPr>
          </a:p>
          <a:p>
            <a:pPr algn="just"/>
            <a:r>
              <a:rPr lang="es-GT" dirty="0">
                <a:latin typeface="Times New Roman" charset="0"/>
                <a:ea typeface="Times New Roman" charset="0"/>
                <a:cs typeface="Times New Roman" charset="0"/>
              </a:rPr>
              <a:t>Construcción de la propuesta política alternativa</a:t>
            </a:r>
          </a:p>
          <a:p>
            <a:pPr algn="just"/>
            <a:r>
              <a:rPr lang="es-GT" dirty="0">
                <a:latin typeface="Times New Roman" charset="0"/>
                <a:ea typeface="Times New Roman" charset="0"/>
                <a:cs typeface="Times New Roman" charset="0"/>
              </a:rPr>
              <a:t>Construcción de alianzas y articulaciones que movilicen la propuesta política</a:t>
            </a:r>
          </a:p>
        </p:txBody>
      </p:sp>
    </p:spTree>
    <p:extLst>
      <p:ext uri="{BB962C8B-B14F-4D97-AF65-F5344CB8AC3E}">
        <p14:creationId xmlns:p14="http://schemas.microsoft.com/office/powerpoint/2010/main" val="20641137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latin typeface="Times New Roman"/>
                <a:cs typeface="Times New Roman"/>
              </a:rPr>
              <a:t>Razones</a:t>
            </a:r>
            <a:r>
              <a:rPr lang="en-US" b="1" dirty="0" smtClean="0">
                <a:latin typeface="Times New Roman"/>
                <a:cs typeface="Times New Roman"/>
              </a:rPr>
              <a:t> </a:t>
            </a:r>
            <a:r>
              <a:rPr lang="en-US" b="1" dirty="0" err="1" smtClean="0">
                <a:latin typeface="Times New Roman"/>
                <a:cs typeface="Times New Roman"/>
              </a:rPr>
              <a:t>políticas</a:t>
            </a:r>
            <a:r>
              <a:rPr lang="en-US" b="1" dirty="0" smtClean="0">
                <a:latin typeface="Times New Roman"/>
                <a:cs typeface="Times New Roman"/>
              </a:rPr>
              <a:t> de </a:t>
            </a:r>
            <a:r>
              <a:rPr lang="en-US" b="1" dirty="0" err="1" smtClean="0">
                <a:latin typeface="Times New Roman"/>
                <a:cs typeface="Times New Roman"/>
              </a:rPr>
              <a:t>igualdad</a:t>
            </a:r>
            <a:r>
              <a:rPr lang="en-US" b="1" dirty="0" smtClean="0">
                <a:latin typeface="Times New Roman"/>
                <a:cs typeface="Times New Roman"/>
              </a:rPr>
              <a:t> </a:t>
            </a:r>
            <a:r>
              <a:rPr lang="en-US" b="1" dirty="0" err="1" smtClean="0">
                <a:latin typeface="Times New Roman"/>
                <a:cs typeface="Times New Roman"/>
              </a:rPr>
              <a:t>sustantiva</a:t>
            </a:r>
            <a:endParaRPr lang="en-US" b="1" dirty="0">
              <a:latin typeface="Times New Roman"/>
              <a:cs typeface="Times New Roman"/>
            </a:endParaRPr>
          </a:p>
        </p:txBody>
      </p:sp>
      <p:sp>
        <p:nvSpPr>
          <p:cNvPr id="3" name="Content Placeholder 2"/>
          <p:cNvSpPr>
            <a:spLocks noGrp="1"/>
          </p:cNvSpPr>
          <p:nvPr>
            <p:ph idx="1"/>
          </p:nvPr>
        </p:nvSpPr>
        <p:spPr/>
        <p:txBody>
          <a:bodyPr>
            <a:normAutofit/>
          </a:bodyPr>
          <a:lstStyle/>
          <a:p>
            <a:r>
              <a:rPr lang="es-ES" dirty="0">
                <a:latin typeface="Times New Roman"/>
                <a:cs typeface="Times New Roman"/>
              </a:rPr>
              <a:t>La redistribución del poder significa que los cargos de elección o designación deben ser </a:t>
            </a:r>
            <a:r>
              <a:rPr lang="es-ES" dirty="0" smtClean="0">
                <a:latin typeface="Times New Roman"/>
                <a:cs typeface="Times New Roman"/>
              </a:rPr>
              <a:t>ejercidos </a:t>
            </a:r>
            <a:r>
              <a:rPr lang="es-ES" dirty="0">
                <a:latin typeface="Times New Roman"/>
                <a:cs typeface="Times New Roman"/>
              </a:rPr>
              <a:t>entre las mujeres y los </a:t>
            </a:r>
            <a:r>
              <a:rPr lang="es-ES" dirty="0" smtClean="0">
                <a:latin typeface="Times New Roman"/>
                <a:cs typeface="Times New Roman"/>
              </a:rPr>
              <a:t>hombres.</a:t>
            </a:r>
            <a:r>
              <a:rPr lang="es-ES_tradnl" dirty="0" smtClean="0">
                <a:effectLst/>
                <a:latin typeface="Times New Roman"/>
                <a:cs typeface="Times New Roman"/>
              </a:rPr>
              <a:t> </a:t>
            </a:r>
          </a:p>
          <a:p>
            <a:endParaRPr lang="es-ES_tradnl" dirty="0">
              <a:latin typeface="Times New Roman"/>
              <a:cs typeface="Times New Roman"/>
            </a:endParaRPr>
          </a:p>
          <a:p>
            <a:r>
              <a:rPr lang="es-ES" dirty="0">
                <a:latin typeface="Times New Roman"/>
                <a:cs typeface="Times New Roman"/>
              </a:rPr>
              <a:t>¿Por qué la igualdad es importante? Cuáles son las razones políticas?  A mas igualdad en el sistema político mas confianza.  La presencia de las mujeres indígenas, </a:t>
            </a:r>
            <a:r>
              <a:rPr lang="es-ES" dirty="0" smtClean="0">
                <a:latin typeface="Times New Roman"/>
                <a:cs typeface="Times New Roman"/>
              </a:rPr>
              <a:t>en </a:t>
            </a:r>
            <a:r>
              <a:rPr lang="es-ES" dirty="0">
                <a:latin typeface="Times New Roman"/>
                <a:cs typeface="Times New Roman"/>
              </a:rPr>
              <a:t>los parlamentos, congresos, en el ejecutivo y judiciales legitiman la democracia sustantiva, mayor justicia </a:t>
            </a:r>
            <a:r>
              <a:rPr lang="es-ES" dirty="0"/>
              <a:t>y </a:t>
            </a:r>
            <a:r>
              <a:rPr lang="es-ES" dirty="0">
                <a:latin typeface="Times New Roman"/>
                <a:cs typeface="Times New Roman"/>
              </a:rPr>
              <a:t>pluralidad</a:t>
            </a:r>
            <a:r>
              <a:rPr lang="es-ES" dirty="0" smtClean="0"/>
              <a:t>.</a:t>
            </a:r>
          </a:p>
          <a:p>
            <a:endParaRPr lang="es-ES_tradnl" dirty="0"/>
          </a:p>
          <a:p>
            <a:endParaRPr lang="en-US" dirty="0"/>
          </a:p>
        </p:txBody>
      </p:sp>
    </p:spTree>
    <p:extLst>
      <p:ext uri="{BB962C8B-B14F-4D97-AF65-F5344CB8AC3E}">
        <p14:creationId xmlns:p14="http://schemas.microsoft.com/office/powerpoint/2010/main" val="2346276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7CA7159C-DD7C-4836-8BD1-B27FB2168FC8}"/>
              </a:ext>
            </a:extLst>
          </p:cNvPr>
          <p:cNvSpPr>
            <a:spLocks noGrp="1"/>
          </p:cNvSpPr>
          <p:nvPr>
            <p:ph type="title"/>
          </p:nvPr>
        </p:nvSpPr>
        <p:spPr/>
        <p:txBody>
          <a:bodyPr/>
          <a:lstStyle/>
          <a:p>
            <a:r>
              <a:rPr lang="es-GT" b="1" dirty="0">
                <a:latin typeface="Times New Roman" charset="0"/>
                <a:ea typeface="Times New Roman" charset="0"/>
                <a:cs typeface="Times New Roman" charset="0"/>
              </a:rPr>
              <a:t>Superar los Techos…</a:t>
            </a:r>
            <a:endParaRPr lang="es-GT" dirty="0">
              <a:latin typeface="Times New Roman" charset="0"/>
              <a:ea typeface="Times New Roman" charset="0"/>
              <a:cs typeface="Times New Roman" charset="0"/>
            </a:endParaRPr>
          </a:p>
        </p:txBody>
      </p:sp>
      <p:sp>
        <p:nvSpPr>
          <p:cNvPr id="3" name="Marcador de contenido 2">
            <a:extLst>
              <a:ext uri="{FF2B5EF4-FFF2-40B4-BE49-F238E27FC236}">
                <a16:creationId xmlns="" xmlns:a16="http://schemas.microsoft.com/office/drawing/2014/main" id="{A9C04F33-0B61-46F5-B89E-003D74F2CF61}"/>
              </a:ext>
            </a:extLst>
          </p:cNvPr>
          <p:cNvSpPr>
            <a:spLocks noGrp="1"/>
          </p:cNvSpPr>
          <p:nvPr>
            <p:ph idx="1"/>
          </p:nvPr>
        </p:nvSpPr>
        <p:spPr/>
        <p:txBody>
          <a:bodyPr/>
          <a:lstStyle/>
          <a:p>
            <a:r>
              <a:rPr lang="es-GT" dirty="0">
                <a:latin typeface="Times New Roman" charset="0"/>
                <a:ea typeface="Times New Roman" charset="0"/>
                <a:cs typeface="Times New Roman" charset="0"/>
              </a:rPr>
              <a:t>Techos de Cristal</a:t>
            </a:r>
          </a:p>
          <a:p>
            <a:r>
              <a:rPr lang="es-GT" dirty="0">
                <a:latin typeface="Times New Roman" charset="0"/>
                <a:ea typeface="Times New Roman" charset="0"/>
                <a:cs typeface="Times New Roman" charset="0"/>
              </a:rPr>
              <a:t>Techos de Cemento</a:t>
            </a:r>
          </a:p>
          <a:p>
            <a:r>
              <a:rPr lang="es-GT" dirty="0">
                <a:latin typeface="Times New Roman" charset="0"/>
                <a:ea typeface="Times New Roman" charset="0"/>
                <a:cs typeface="Times New Roman" charset="0"/>
              </a:rPr>
              <a:t>Techos del Dinero</a:t>
            </a:r>
          </a:p>
          <a:p>
            <a:r>
              <a:rPr lang="es-GT" dirty="0">
                <a:latin typeface="Times New Roman" charset="0"/>
                <a:ea typeface="Times New Roman" charset="0"/>
                <a:cs typeface="Times New Roman" charset="0"/>
              </a:rPr>
              <a:t>Techos de la Cultura </a:t>
            </a:r>
          </a:p>
          <a:p>
            <a:r>
              <a:rPr lang="es-GT" dirty="0">
                <a:latin typeface="Times New Roman" charset="0"/>
                <a:ea typeface="Times New Roman" charset="0"/>
                <a:cs typeface="Times New Roman" charset="0"/>
              </a:rPr>
              <a:t>Techos de la Comunicación</a:t>
            </a:r>
          </a:p>
          <a:p>
            <a:r>
              <a:rPr lang="es-GT" dirty="0">
                <a:latin typeface="Times New Roman" charset="0"/>
                <a:ea typeface="Times New Roman" charset="0"/>
                <a:cs typeface="Times New Roman" charset="0"/>
              </a:rPr>
              <a:t>Techos de la Institucionalidad</a:t>
            </a:r>
          </a:p>
          <a:p>
            <a:r>
              <a:rPr lang="es-GT" dirty="0">
                <a:latin typeface="Times New Roman" charset="0"/>
                <a:ea typeface="Times New Roman" charset="0"/>
                <a:cs typeface="Times New Roman" charset="0"/>
              </a:rPr>
              <a:t>Techos Legislativos</a:t>
            </a:r>
          </a:p>
          <a:p>
            <a:pPr marL="0" indent="0">
              <a:buNone/>
            </a:pPr>
            <a:endParaRPr lang="es-GT" dirty="0"/>
          </a:p>
        </p:txBody>
      </p:sp>
    </p:spTree>
    <p:extLst>
      <p:ext uri="{BB962C8B-B14F-4D97-AF65-F5344CB8AC3E}">
        <p14:creationId xmlns:p14="http://schemas.microsoft.com/office/powerpoint/2010/main" val="4330071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GT" b="1" dirty="0">
                <a:latin typeface="Times New Roman" charset="0"/>
                <a:ea typeface="Times New Roman" charset="0"/>
                <a:cs typeface="Times New Roman" charset="0"/>
              </a:rPr>
              <a:t>Retos y Desafíos, para la Igualdad Sustantiva</a:t>
            </a:r>
          </a:p>
        </p:txBody>
      </p:sp>
      <p:sp>
        <p:nvSpPr>
          <p:cNvPr id="3" name="Marcador de contenido 2"/>
          <p:cNvSpPr>
            <a:spLocks noGrp="1"/>
          </p:cNvSpPr>
          <p:nvPr>
            <p:ph idx="1"/>
          </p:nvPr>
        </p:nvSpPr>
        <p:spPr/>
        <p:txBody>
          <a:bodyPr/>
          <a:lstStyle/>
          <a:p>
            <a:r>
              <a:rPr lang="es-GT" dirty="0">
                <a:latin typeface="Times New Roman" charset="0"/>
                <a:ea typeface="Times New Roman" charset="0"/>
                <a:cs typeface="Times New Roman" charset="0"/>
              </a:rPr>
              <a:t>Cambios políticos institucionales</a:t>
            </a:r>
          </a:p>
          <a:p>
            <a:r>
              <a:rPr lang="es-GT" dirty="0">
                <a:latin typeface="Times New Roman" charset="0"/>
                <a:ea typeface="Times New Roman" charset="0"/>
                <a:cs typeface="Times New Roman" charset="0"/>
              </a:rPr>
              <a:t>Sistema Electoral más amigable</a:t>
            </a:r>
          </a:p>
          <a:p>
            <a:r>
              <a:rPr lang="es-GT" dirty="0">
                <a:latin typeface="Times New Roman" charset="0"/>
                <a:ea typeface="Times New Roman" charset="0"/>
                <a:cs typeface="Times New Roman" charset="0"/>
              </a:rPr>
              <a:t>Obstáculos partidistas</a:t>
            </a:r>
          </a:p>
          <a:p>
            <a:r>
              <a:rPr lang="es-GT" dirty="0">
                <a:latin typeface="Times New Roman" charset="0"/>
                <a:ea typeface="Times New Roman" charset="0"/>
                <a:cs typeface="Times New Roman" charset="0"/>
              </a:rPr>
              <a:t>Obstáculos económicos</a:t>
            </a:r>
          </a:p>
          <a:p>
            <a:r>
              <a:rPr lang="es-GT" dirty="0">
                <a:latin typeface="Times New Roman" charset="0"/>
                <a:ea typeface="Times New Roman" charset="0"/>
                <a:cs typeface="Times New Roman" charset="0"/>
              </a:rPr>
              <a:t>Obstáculos mediáticos</a:t>
            </a:r>
          </a:p>
          <a:p>
            <a:r>
              <a:rPr lang="es-GT" dirty="0">
                <a:latin typeface="Times New Roman" charset="0"/>
                <a:ea typeface="Times New Roman" charset="0"/>
                <a:cs typeface="Times New Roman" charset="0"/>
              </a:rPr>
              <a:t>Obstáculos actitudinales del electorado, de la ciudadanía </a:t>
            </a:r>
          </a:p>
          <a:p>
            <a:r>
              <a:rPr lang="es-GT" dirty="0">
                <a:latin typeface="Times New Roman" charset="0"/>
                <a:ea typeface="Times New Roman" charset="0"/>
                <a:cs typeface="Times New Roman" charset="0"/>
              </a:rPr>
              <a:t>Violencia Política Estructural contra las mujeres</a:t>
            </a:r>
          </a:p>
        </p:txBody>
      </p:sp>
    </p:spTree>
    <p:extLst>
      <p:ext uri="{BB962C8B-B14F-4D97-AF65-F5344CB8AC3E}">
        <p14:creationId xmlns:p14="http://schemas.microsoft.com/office/powerpoint/2010/main" val="187645636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442</TotalTime>
  <Words>1754</Words>
  <Application>Microsoft Macintosh PowerPoint</Application>
  <PresentationFormat>Panorámica</PresentationFormat>
  <Paragraphs>182</Paragraphs>
  <Slides>31</Slides>
  <Notes>1</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31</vt:i4>
      </vt:variant>
    </vt:vector>
  </HeadingPairs>
  <TitlesOfParts>
    <vt:vector size="38" baseType="lpstr">
      <vt:lpstr>Arial</vt:lpstr>
      <vt:lpstr>Calibri</vt:lpstr>
      <vt:lpstr>Calibri Light</vt:lpstr>
      <vt:lpstr>Candara</vt:lpstr>
      <vt:lpstr>Century Gothic</vt:lpstr>
      <vt:lpstr>Times New Roman</vt:lpstr>
      <vt:lpstr>Tema de Office</vt:lpstr>
      <vt:lpstr>Presentación de PowerPoint</vt:lpstr>
      <vt:lpstr>¿De qué trata la Igualdad Sustantiva?</vt:lpstr>
      <vt:lpstr>Sin embargo….</vt:lpstr>
      <vt:lpstr>Presentación de PowerPoint</vt:lpstr>
      <vt:lpstr>Presentación de PowerPoint</vt:lpstr>
      <vt:lpstr>  Construcción del sujeto político mujeres indígenas  </vt:lpstr>
      <vt:lpstr>Razones políticas de igualdad sustantiva</vt:lpstr>
      <vt:lpstr>Superar los Techos…</vt:lpstr>
      <vt:lpstr>Retos y Desafíos, para la Igualdad Sustantiva</vt:lpstr>
      <vt:lpstr>Presentación de PowerPoint</vt:lpstr>
      <vt:lpstr>¿Cuál es la participación política de  las mujeres indígenas?</vt:lpstr>
      <vt:lpstr>Presentación de PowerPoint</vt:lpstr>
      <vt:lpstr>Presentación de PowerPoint</vt:lpstr>
      <vt:lpstr>¿Cuál es la participación política de  las mujeres indígenas?</vt:lpstr>
      <vt:lpstr>Factores que limitan la participación Políticas de las mujeres Indígenas</vt:lpstr>
      <vt:lpstr>Factores que limitan la participación Políticas de las mujeres </vt:lpstr>
      <vt:lpstr>Factores que limitan la participación Política de las mujeres</vt:lpstr>
      <vt:lpstr>Violencia Política contra las mujeres</vt:lpstr>
      <vt:lpstr>Violencia política contra las mujeres</vt:lpstr>
      <vt:lpstr>Violencia cibernética</vt:lpstr>
      <vt:lpstr>Racismo</vt:lpstr>
      <vt:lpstr>Fraude Electoral</vt:lpstr>
      <vt:lpstr>Insulto Sexista</vt:lpstr>
      <vt:lpstr>En qué afecta la corrupción a las mujeres indígenas</vt:lpstr>
      <vt:lpstr>Presentación de PowerPoint</vt:lpstr>
      <vt:lpstr>Alto a los retrocesos de los Derechos individuales y colectivos de las mujeres indígenas</vt:lpstr>
      <vt:lpstr>¿En dónde deben estar planificados los derechos de las mujeres</vt:lpstr>
      <vt:lpstr>¿En donde deben estar Planificados los derechos de las mujeres?</vt:lpstr>
      <vt:lpstr>¿En dónde deben estar planificados los derechos de las mujeres?</vt:lpstr>
      <vt:lpstr>¿En dónde deben estar planificados los derechos de las mujeres?</vt:lpstr>
      <vt:lpstr>Mujeres indígenas y poder</vt:lpstr>
    </vt:vector>
  </TitlesOfParts>
  <Company/>
  <LinksUpToDate>false</LinksUpToDate>
  <SharedDoc>false</SharedDoc>
  <HyperlinksChanged>false</HyperlinksChanged>
  <AppVersion>15.0037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Microsoft Office</dc:creator>
  <cp:lastModifiedBy>Usuario de Microsoft Office</cp:lastModifiedBy>
  <cp:revision>29</cp:revision>
  <dcterms:created xsi:type="dcterms:W3CDTF">2021-07-06T22:24:26Z</dcterms:created>
  <dcterms:modified xsi:type="dcterms:W3CDTF">2021-07-10T23:22:37Z</dcterms:modified>
</cp:coreProperties>
</file>