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0" r:id="rId1"/>
  </p:sldMasterIdLst>
  <p:sldIdLst>
    <p:sldId id="256" r:id="rId2"/>
    <p:sldId id="260" r:id="rId3"/>
    <p:sldId id="261" r:id="rId4"/>
    <p:sldId id="264" r:id="rId5"/>
    <p:sldId id="265" r:id="rId6"/>
    <p:sldId id="266" r:id="rId7"/>
    <p:sldId id="258" r:id="rId8"/>
    <p:sldId id="257" r:id="rId9"/>
    <p:sldId id="262" r:id="rId10"/>
    <p:sldId id="263"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2825E5D9-DE72-4742-9737-D88C370F366B}">
          <p14:sldIdLst>
            <p14:sldId id="256"/>
            <p14:sldId id="260"/>
            <p14:sldId id="261"/>
            <p14:sldId id="264"/>
            <p14:sldId id="265"/>
            <p14:sldId id="266"/>
            <p14:sldId id="258"/>
            <p14:sldId id="257"/>
          </p14:sldIdLst>
        </p14:section>
        <p14:section name="Sección sin título" id="{B213A596-2D79-4702-BA48-A017FB627BE6}">
          <p14:sldIdLst>
            <p14:sldId id="262"/>
            <p14:sldId id="263"/>
            <p14:sldId id="267"/>
            <p14:sldId id="268"/>
            <p14:sldId id="269"/>
            <p14:sldId id="270"/>
            <p14:sldId id="271"/>
            <p14:sldId id="272"/>
            <p14:sldId id="273"/>
            <p14:sldId id="274"/>
            <p14:sldId id="275"/>
            <p14:sldId id="27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4BCB73-FA99-49E8-A10E-9ACA558BC3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MX"/>
        </a:p>
      </dgm:t>
    </dgm:pt>
    <dgm:pt modelId="{476FB91A-6F8D-46F5-8DE9-7EA97F0D2BB1}">
      <dgm:prSet phldrT="[Texto]"/>
      <dgm:spPr/>
      <dgm:t>
        <a:bodyPr/>
        <a:lstStyle/>
        <a:p>
          <a:r>
            <a:rPr lang="es-MX" dirty="0" smtClean="0"/>
            <a:t>Derechos políticos individuales:</a:t>
          </a:r>
          <a:endParaRPr lang="es-MX" dirty="0"/>
        </a:p>
      </dgm:t>
    </dgm:pt>
    <dgm:pt modelId="{DE9F882A-DBA7-4D7B-83CB-6283390142B7}" type="parTrans" cxnId="{2F6A2903-2CC4-4365-B55B-CC7B7D55AAF7}">
      <dgm:prSet/>
      <dgm:spPr/>
      <dgm:t>
        <a:bodyPr/>
        <a:lstStyle/>
        <a:p>
          <a:endParaRPr lang="es-MX"/>
        </a:p>
      </dgm:t>
    </dgm:pt>
    <dgm:pt modelId="{9C8A56D5-45B2-4FF4-B140-D17A7DDE0BC1}" type="sibTrans" cxnId="{2F6A2903-2CC4-4365-B55B-CC7B7D55AAF7}">
      <dgm:prSet/>
      <dgm:spPr/>
      <dgm:t>
        <a:bodyPr/>
        <a:lstStyle/>
        <a:p>
          <a:endParaRPr lang="es-MX"/>
        </a:p>
      </dgm:t>
    </dgm:pt>
    <dgm:pt modelId="{539379D0-904A-41E6-9A80-3FCF34C67BB0}">
      <dgm:prSet phldrT="[Texto]"/>
      <dgm:spPr/>
      <dgm:t>
        <a:bodyPr/>
        <a:lstStyle/>
        <a:p>
          <a:r>
            <a:rPr lang="es-MX" dirty="0" smtClean="0"/>
            <a:t>Sistema de gobierno democrático.</a:t>
          </a:r>
          <a:endParaRPr lang="es-MX" dirty="0"/>
        </a:p>
      </dgm:t>
    </dgm:pt>
    <dgm:pt modelId="{752F9529-F214-4151-B662-849B9EF5DD65}" type="parTrans" cxnId="{BD22C266-83DD-4411-BAA4-B3A2C324080A}">
      <dgm:prSet/>
      <dgm:spPr/>
      <dgm:t>
        <a:bodyPr/>
        <a:lstStyle/>
        <a:p>
          <a:endParaRPr lang="es-MX"/>
        </a:p>
      </dgm:t>
    </dgm:pt>
    <dgm:pt modelId="{7E5AF981-B8C9-4A81-8A74-34FD27332465}" type="sibTrans" cxnId="{BD22C266-83DD-4411-BAA4-B3A2C324080A}">
      <dgm:prSet/>
      <dgm:spPr/>
      <dgm:t>
        <a:bodyPr/>
        <a:lstStyle/>
        <a:p>
          <a:endParaRPr lang="es-MX"/>
        </a:p>
      </dgm:t>
    </dgm:pt>
    <dgm:pt modelId="{91850F7B-00F9-483B-B901-3F75B5030371}">
      <dgm:prSet phldrT="[Texto]"/>
      <dgm:spPr/>
      <dgm:t>
        <a:bodyPr/>
        <a:lstStyle/>
        <a:p>
          <a:r>
            <a:rPr lang="es-MX" dirty="0" smtClean="0"/>
            <a:t>Derechos políticos colectivos:</a:t>
          </a:r>
          <a:endParaRPr lang="es-MX" dirty="0"/>
        </a:p>
      </dgm:t>
    </dgm:pt>
    <dgm:pt modelId="{81AFC094-69E6-4A3C-ADF8-3EE36921F436}" type="parTrans" cxnId="{B94F56C2-D7A9-47A7-A90B-8B66DA99FDDD}">
      <dgm:prSet/>
      <dgm:spPr/>
      <dgm:t>
        <a:bodyPr/>
        <a:lstStyle/>
        <a:p>
          <a:endParaRPr lang="es-MX"/>
        </a:p>
      </dgm:t>
    </dgm:pt>
    <dgm:pt modelId="{AFCB2D9B-65BB-4B2F-A84D-2A74F1CFE83C}" type="sibTrans" cxnId="{B94F56C2-D7A9-47A7-A90B-8B66DA99FDDD}">
      <dgm:prSet/>
      <dgm:spPr/>
      <dgm:t>
        <a:bodyPr/>
        <a:lstStyle/>
        <a:p>
          <a:endParaRPr lang="es-MX"/>
        </a:p>
      </dgm:t>
    </dgm:pt>
    <dgm:pt modelId="{25713F45-2565-4B05-8672-245AD772BFA0}">
      <dgm:prSet phldrT="[Texto]"/>
      <dgm:spPr/>
      <dgm:t>
        <a:bodyPr/>
        <a:lstStyle/>
        <a:p>
          <a:r>
            <a:rPr lang="es-MX" dirty="0" smtClean="0"/>
            <a:t>Sistema de gobierno tradicional (gobiernos por usos y costumbres).</a:t>
          </a:r>
          <a:endParaRPr lang="es-MX" dirty="0"/>
        </a:p>
      </dgm:t>
    </dgm:pt>
    <dgm:pt modelId="{33CA6C1E-8521-4666-8F97-BC38AFA2FB21}" type="parTrans" cxnId="{9A6066E4-9AC9-46ED-A560-EBAB354BEE8F}">
      <dgm:prSet/>
      <dgm:spPr/>
      <dgm:t>
        <a:bodyPr/>
        <a:lstStyle/>
        <a:p>
          <a:endParaRPr lang="es-MX"/>
        </a:p>
      </dgm:t>
    </dgm:pt>
    <dgm:pt modelId="{E41A7081-58A8-4193-858B-D772EA55608D}" type="sibTrans" cxnId="{9A6066E4-9AC9-46ED-A560-EBAB354BEE8F}">
      <dgm:prSet/>
      <dgm:spPr/>
      <dgm:t>
        <a:bodyPr/>
        <a:lstStyle/>
        <a:p>
          <a:endParaRPr lang="es-MX"/>
        </a:p>
      </dgm:t>
    </dgm:pt>
    <dgm:pt modelId="{C8DD123E-68A6-4022-8108-B819C09AE811}">
      <dgm:prSet phldrT="[Texto]"/>
      <dgm:spPr/>
      <dgm:t>
        <a:bodyPr/>
        <a:lstStyle/>
        <a:p>
          <a:r>
            <a:rPr lang="es-MX" dirty="0" smtClean="0"/>
            <a:t>Derecho Positivo.</a:t>
          </a:r>
          <a:endParaRPr lang="es-MX" dirty="0"/>
        </a:p>
      </dgm:t>
    </dgm:pt>
    <dgm:pt modelId="{30AB6B3D-FDCC-46DA-B811-537B4CEACDEB}" type="parTrans" cxnId="{BBC683B3-9D85-40BA-8FEC-DF18C048477B}">
      <dgm:prSet/>
      <dgm:spPr/>
      <dgm:t>
        <a:bodyPr/>
        <a:lstStyle/>
        <a:p>
          <a:endParaRPr lang="es-MX"/>
        </a:p>
      </dgm:t>
    </dgm:pt>
    <dgm:pt modelId="{F99BCDFF-6F5A-4133-B707-9E6E44A0A0F8}" type="sibTrans" cxnId="{BBC683B3-9D85-40BA-8FEC-DF18C048477B}">
      <dgm:prSet/>
      <dgm:spPr/>
      <dgm:t>
        <a:bodyPr/>
        <a:lstStyle/>
        <a:p>
          <a:endParaRPr lang="es-MX"/>
        </a:p>
      </dgm:t>
    </dgm:pt>
    <dgm:pt modelId="{C9C09848-33DF-46B9-89AF-0B0FDF96424F}">
      <dgm:prSet phldrT="[Texto]"/>
      <dgm:spPr/>
      <dgm:t>
        <a:bodyPr/>
        <a:lstStyle/>
        <a:p>
          <a:r>
            <a:rPr lang="es-MX" dirty="0" smtClean="0"/>
            <a:t>Derecho consuetudinario.</a:t>
          </a:r>
          <a:endParaRPr lang="es-MX" dirty="0"/>
        </a:p>
      </dgm:t>
    </dgm:pt>
    <dgm:pt modelId="{230A2CD8-EDBA-4F0F-93E9-8F7DEC6C8EC6}" type="parTrans" cxnId="{F18D135F-32CC-4792-83FF-22737710E5C7}">
      <dgm:prSet/>
      <dgm:spPr/>
      <dgm:t>
        <a:bodyPr/>
        <a:lstStyle/>
        <a:p>
          <a:endParaRPr lang="es-MX"/>
        </a:p>
      </dgm:t>
    </dgm:pt>
    <dgm:pt modelId="{E998E951-5067-49DD-8E93-46BB3F720F83}" type="sibTrans" cxnId="{F18D135F-32CC-4792-83FF-22737710E5C7}">
      <dgm:prSet/>
      <dgm:spPr/>
      <dgm:t>
        <a:bodyPr/>
        <a:lstStyle/>
        <a:p>
          <a:endParaRPr lang="es-MX"/>
        </a:p>
      </dgm:t>
    </dgm:pt>
    <dgm:pt modelId="{083AA579-F937-452A-8B5D-060610342FEB}">
      <dgm:prSet phldrT="[Texto]"/>
      <dgm:spPr/>
      <dgm:t>
        <a:bodyPr/>
        <a:lstStyle/>
        <a:p>
          <a:r>
            <a:rPr lang="es-MX" dirty="0" smtClean="0"/>
            <a:t>Convenios, tratados, acuerdos, declaraciones, constituciones, protocolos, mandatos, etc. </a:t>
          </a:r>
          <a:endParaRPr lang="es-MX" dirty="0"/>
        </a:p>
      </dgm:t>
    </dgm:pt>
    <dgm:pt modelId="{BE749443-9D42-4FB4-9C11-4DD74750A08B}" type="parTrans" cxnId="{9BAB96FB-80F5-4659-B21D-D99F2CB3F3B6}">
      <dgm:prSet/>
      <dgm:spPr/>
      <dgm:t>
        <a:bodyPr/>
        <a:lstStyle/>
        <a:p>
          <a:endParaRPr lang="es-MX"/>
        </a:p>
      </dgm:t>
    </dgm:pt>
    <dgm:pt modelId="{FA814BFD-EFBF-4DEE-9426-153F60557F08}" type="sibTrans" cxnId="{9BAB96FB-80F5-4659-B21D-D99F2CB3F3B6}">
      <dgm:prSet/>
      <dgm:spPr/>
      <dgm:t>
        <a:bodyPr/>
        <a:lstStyle/>
        <a:p>
          <a:endParaRPr lang="es-MX"/>
        </a:p>
      </dgm:t>
    </dgm:pt>
    <dgm:pt modelId="{2FACD2DF-75B3-40EB-AE91-F6A61AED28AB}">
      <dgm:prSet phldrT="[Texto]"/>
      <dgm:spPr/>
      <dgm:t>
        <a:bodyPr/>
        <a:lstStyle/>
        <a:p>
          <a:r>
            <a:rPr lang="es-MX" dirty="0" smtClean="0"/>
            <a:t>Sistema de partidos políticos.</a:t>
          </a:r>
          <a:endParaRPr lang="es-MX" dirty="0"/>
        </a:p>
      </dgm:t>
    </dgm:pt>
    <dgm:pt modelId="{3CD23388-17E0-44FC-A146-19D1810F9C44}" type="parTrans" cxnId="{E551B54E-CD73-4170-A88F-117FD5DFFFA3}">
      <dgm:prSet/>
      <dgm:spPr/>
      <dgm:t>
        <a:bodyPr/>
        <a:lstStyle/>
        <a:p>
          <a:endParaRPr lang="es-MX"/>
        </a:p>
      </dgm:t>
    </dgm:pt>
    <dgm:pt modelId="{7EBC3FA5-2362-4DC6-B08C-5E5BF86113BD}" type="sibTrans" cxnId="{E551B54E-CD73-4170-A88F-117FD5DFFFA3}">
      <dgm:prSet/>
      <dgm:spPr/>
      <dgm:t>
        <a:bodyPr/>
        <a:lstStyle/>
        <a:p>
          <a:endParaRPr lang="es-MX"/>
        </a:p>
      </dgm:t>
    </dgm:pt>
    <dgm:pt modelId="{E513744E-7A00-4F98-B4BA-805999D91766}">
      <dgm:prSet phldrT="[Texto]"/>
      <dgm:spPr/>
      <dgm:t>
        <a:bodyPr/>
        <a:lstStyle/>
        <a:p>
          <a:r>
            <a:rPr lang="es-MX" dirty="0" smtClean="0"/>
            <a:t>Sistema normativo no escrito: narraciones, memoria, oralidad, historicidad, son prácticos y con variaciones según el pueblo indígena. </a:t>
          </a:r>
          <a:endParaRPr lang="es-MX" dirty="0"/>
        </a:p>
      </dgm:t>
    </dgm:pt>
    <dgm:pt modelId="{28E1C559-CB43-4A1F-8030-5BDD752C0469}" type="parTrans" cxnId="{A8704686-4CA6-40E7-B430-217C7720FB0A}">
      <dgm:prSet/>
      <dgm:spPr/>
      <dgm:t>
        <a:bodyPr/>
        <a:lstStyle/>
        <a:p>
          <a:endParaRPr lang="es-MX"/>
        </a:p>
      </dgm:t>
    </dgm:pt>
    <dgm:pt modelId="{050E7BFD-CF69-4956-9ACF-706DE82B3505}" type="sibTrans" cxnId="{A8704686-4CA6-40E7-B430-217C7720FB0A}">
      <dgm:prSet/>
      <dgm:spPr/>
      <dgm:t>
        <a:bodyPr/>
        <a:lstStyle/>
        <a:p>
          <a:endParaRPr lang="es-MX"/>
        </a:p>
      </dgm:t>
    </dgm:pt>
    <dgm:pt modelId="{15A2149C-F0D1-4E97-88CD-28C73DCB7FDB}">
      <dgm:prSet phldrT="[Texto]"/>
      <dgm:spPr/>
      <dgm:t>
        <a:bodyPr/>
        <a:lstStyle/>
        <a:p>
          <a:r>
            <a:rPr lang="es-MX" dirty="0" smtClean="0"/>
            <a:t>A través de asambleas comunales u otras prácticas. </a:t>
          </a:r>
          <a:endParaRPr lang="es-MX" dirty="0"/>
        </a:p>
      </dgm:t>
    </dgm:pt>
    <dgm:pt modelId="{F9552DED-F5C3-4648-BF3E-617620F83CB6}" type="parTrans" cxnId="{E65058A6-EB83-41D2-9A39-CBF6D999210B}">
      <dgm:prSet/>
      <dgm:spPr/>
      <dgm:t>
        <a:bodyPr/>
        <a:lstStyle/>
        <a:p>
          <a:endParaRPr lang="es-MX"/>
        </a:p>
      </dgm:t>
    </dgm:pt>
    <dgm:pt modelId="{10393CE3-2E22-4674-B3B4-5ED95801A775}" type="sibTrans" cxnId="{E65058A6-EB83-41D2-9A39-CBF6D999210B}">
      <dgm:prSet/>
      <dgm:spPr/>
      <dgm:t>
        <a:bodyPr/>
        <a:lstStyle/>
        <a:p>
          <a:endParaRPr lang="es-MX"/>
        </a:p>
      </dgm:t>
    </dgm:pt>
    <dgm:pt modelId="{20107701-3538-407E-8715-070BFAABC1A0}" type="pres">
      <dgm:prSet presAssocID="{724BCB73-FA99-49E8-A10E-9ACA558BC3AB}" presName="linear" presStyleCnt="0">
        <dgm:presLayoutVars>
          <dgm:animLvl val="lvl"/>
          <dgm:resizeHandles val="exact"/>
        </dgm:presLayoutVars>
      </dgm:prSet>
      <dgm:spPr/>
    </dgm:pt>
    <dgm:pt modelId="{5BFC0F08-4392-42E5-BB33-30C92C023E04}" type="pres">
      <dgm:prSet presAssocID="{476FB91A-6F8D-46F5-8DE9-7EA97F0D2BB1}" presName="parentText" presStyleLbl="node1" presStyleIdx="0" presStyleCnt="2">
        <dgm:presLayoutVars>
          <dgm:chMax val="0"/>
          <dgm:bulletEnabled val="1"/>
        </dgm:presLayoutVars>
      </dgm:prSet>
      <dgm:spPr/>
    </dgm:pt>
    <dgm:pt modelId="{94774C73-1018-4B69-B6CA-5291481795CE}" type="pres">
      <dgm:prSet presAssocID="{476FB91A-6F8D-46F5-8DE9-7EA97F0D2BB1}" presName="childText" presStyleLbl="revTx" presStyleIdx="0" presStyleCnt="2">
        <dgm:presLayoutVars>
          <dgm:bulletEnabled val="1"/>
        </dgm:presLayoutVars>
      </dgm:prSet>
      <dgm:spPr/>
      <dgm:t>
        <a:bodyPr/>
        <a:lstStyle/>
        <a:p>
          <a:endParaRPr lang="es-MX"/>
        </a:p>
      </dgm:t>
    </dgm:pt>
    <dgm:pt modelId="{0C9BDD82-DB93-44F9-A6B4-5E3B2DF34622}" type="pres">
      <dgm:prSet presAssocID="{91850F7B-00F9-483B-B901-3F75B5030371}" presName="parentText" presStyleLbl="node1" presStyleIdx="1" presStyleCnt="2">
        <dgm:presLayoutVars>
          <dgm:chMax val="0"/>
          <dgm:bulletEnabled val="1"/>
        </dgm:presLayoutVars>
      </dgm:prSet>
      <dgm:spPr/>
    </dgm:pt>
    <dgm:pt modelId="{8310D1C4-87EC-4220-842C-7E55D4B6D0BF}" type="pres">
      <dgm:prSet presAssocID="{91850F7B-00F9-483B-B901-3F75B5030371}" presName="childText" presStyleLbl="revTx" presStyleIdx="1" presStyleCnt="2">
        <dgm:presLayoutVars>
          <dgm:bulletEnabled val="1"/>
        </dgm:presLayoutVars>
      </dgm:prSet>
      <dgm:spPr/>
      <dgm:t>
        <a:bodyPr/>
        <a:lstStyle/>
        <a:p>
          <a:endParaRPr lang="es-MX"/>
        </a:p>
      </dgm:t>
    </dgm:pt>
  </dgm:ptLst>
  <dgm:cxnLst>
    <dgm:cxn modelId="{A8704686-4CA6-40E7-B430-217C7720FB0A}" srcId="{91850F7B-00F9-483B-B901-3F75B5030371}" destId="{E513744E-7A00-4F98-B4BA-805999D91766}" srcOrd="2" destOrd="0" parTransId="{28E1C559-CB43-4A1F-8030-5BDD752C0469}" sibTransId="{050E7BFD-CF69-4956-9ACF-706DE82B3505}"/>
    <dgm:cxn modelId="{AC378155-2200-431C-B9A5-FE786296D0D9}" type="presOf" srcId="{539379D0-904A-41E6-9A80-3FCF34C67BB0}" destId="{94774C73-1018-4B69-B6CA-5291481795CE}" srcOrd="0" destOrd="1" presId="urn:microsoft.com/office/officeart/2005/8/layout/vList2"/>
    <dgm:cxn modelId="{CC3BA234-5F97-46AB-8F1E-0B8687C27ECF}" type="presOf" srcId="{083AA579-F937-452A-8B5D-060610342FEB}" destId="{94774C73-1018-4B69-B6CA-5291481795CE}" srcOrd="0" destOrd="2" presId="urn:microsoft.com/office/officeart/2005/8/layout/vList2"/>
    <dgm:cxn modelId="{2F6A2903-2CC4-4365-B55B-CC7B7D55AAF7}" srcId="{724BCB73-FA99-49E8-A10E-9ACA558BC3AB}" destId="{476FB91A-6F8D-46F5-8DE9-7EA97F0D2BB1}" srcOrd="0" destOrd="0" parTransId="{DE9F882A-DBA7-4D7B-83CB-6283390142B7}" sibTransId="{9C8A56D5-45B2-4FF4-B140-D17A7DDE0BC1}"/>
    <dgm:cxn modelId="{E551B54E-CD73-4170-A88F-117FD5DFFFA3}" srcId="{476FB91A-6F8D-46F5-8DE9-7EA97F0D2BB1}" destId="{2FACD2DF-75B3-40EB-AE91-F6A61AED28AB}" srcOrd="3" destOrd="0" parTransId="{3CD23388-17E0-44FC-A146-19D1810F9C44}" sibTransId="{7EBC3FA5-2362-4DC6-B08C-5E5BF86113BD}"/>
    <dgm:cxn modelId="{BD22C266-83DD-4411-BAA4-B3A2C324080A}" srcId="{476FB91A-6F8D-46F5-8DE9-7EA97F0D2BB1}" destId="{539379D0-904A-41E6-9A80-3FCF34C67BB0}" srcOrd="1" destOrd="0" parTransId="{752F9529-F214-4151-B662-849B9EF5DD65}" sibTransId="{7E5AF981-B8C9-4A81-8A74-34FD27332465}"/>
    <dgm:cxn modelId="{B1C1B41F-D53D-4DC9-A6FD-8969DE5BC0B2}" type="presOf" srcId="{C9C09848-33DF-46B9-89AF-0B0FDF96424F}" destId="{8310D1C4-87EC-4220-842C-7E55D4B6D0BF}" srcOrd="0" destOrd="0" presId="urn:microsoft.com/office/officeart/2005/8/layout/vList2"/>
    <dgm:cxn modelId="{E65058A6-EB83-41D2-9A39-CBF6D999210B}" srcId="{91850F7B-00F9-483B-B901-3F75B5030371}" destId="{15A2149C-F0D1-4E97-88CD-28C73DCB7FDB}" srcOrd="3" destOrd="0" parTransId="{F9552DED-F5C3-4648-BF3E-617620F83CB6}" sibTransId="{10393CE3-2E22-4674-B3B4-5ED95801A775}"/>
    <dgm:cxn modelId="{B94F56C2-D7A9-47A7-A90B-8B66DA99FDDD}" srcId="{724BCB73-FA99-49E8-A10E-9ACA558BC3AB}" destId="{91850F7B-00F9-483B-B901-3F75B5030371}" srcOrd="1" destOrd="0" parTransId="{81AFC094-69E6-4A3C-ADF8-3EE36921F436}" sibTransId="{AFCB2D9B-65BB-4B2F-A84D-2A74F1CFE83C}"/>
    <dgm:cxn modelId="{DB5AC5D9-A8DC-447E-AEA8-4E5A8A6C397D}" type="presOf" srcId="{15A2149C-F0D1-4E97-88CD-28C73DCB7FDB}" destId="{8310D1C4-87EC-4220-842C-7E55D4B6D0BF}" srcOrd="0" destOrd="3" presId="urn:microsoft.com/office/officeart/2005/8/layout/vList2"/>
    <dgm:cxn modelId="{97A7DCE5-83F2-4294-9D61-B0183EF74E0F}" type="presOf" srcId="{476FB91A-6F8D-46F5-8DE9-7EA97F0D2BB1}" destId="{5BFC0F08-4392-42E5-BB33-30C92C023E04}" srcOrd="0" destOrd="0" presId="urn:microsoft.com/office/officeart/2005/8/layout/vList2"/>
    <dgm:cxn modelId="{8B9D7710-A671-499F-817E-111F59E5489F}" type="presOf" srcId="{724BCB73-FA99-49E8-A10E-9ACA558BC3AB}" destId="{20107701-3538-407E-8715-070BFAABC1A0}" srcOrd="0" destOrd="0" presId="urn:microsoft.com/office/officeart/2005/8/layout/vList2"/>
    <dgm:cxn modelId="{1A716DAB-2FAC-4A4B-A2F4-9455FAB4D654}" type="presOf" srcId="{E513744E-7A00-4F98-B4BA-805999D91766}" destId="{8310D1C4-87EC-4220-842C-7E55D4B6D0BF}" srcOrd="0" destOrd="2" presId="urn:microsoft.com/office/officeart/2005/8/layout/vList2"/>
    <dgm:cxn modelId="{F18D135F-32CC-4792-83FF-22737710E5C7}" srcId="{91850F7B-00F9-483B-B901-3F75B5030371}" destId="{C9C09848-33DF-46B9-89AF-0B0FDF96424F}" srcOrd="0" destOrd="0" parTransId="{230A2CD8-EDBA-4F0F-93E9-8F7DEC6C8EC6}" sibTransId="{E998E951-5067-49DD-8E93-46BB3F720F83}"/>
    <dgm:cxn modelId="{BBC683B3-9D85-40BA-8FEC-DF18C048477B}" srcId="{476FB91A-6F8D-46F5-8DE9-7EA97F0D2BB1}" destId="{C8DD123E-68A6-4022-8108-B819C09AE811}" srcOrd="0" destOrd="0" parTransId="{30AB6B3D-FDCC-46DA-B811-537B4CEACDEB}" sibTransId="{F99BCDFF-6F5A-4133-B707-9E6E44A0A0F8}"/>
    <dgm:cxn modelId="{04F9F3F1-96CA-43CE-B03B-ED42BA574E1D}" type="presOf" srcId="{25713F45-2565-4B05-8672-245AD772BFA0}" destId="{8310D1C4-87EC-4220-842C-7E55D4B6D0BF}" srcOrd="0" destOrd="1" presId="urn:microsoft.com/office/officeart/2005/8/layout/vList2"/>
    <dgm:cxn modelId="{F5572BB8-0F95-4DB7-AF9A-79643AEC58D8}" type="presOf" srcId="{91850F7B-00F9-483B-B901-3F75B5030371}" destId="{0C9BDD82-DB93-44F9-A6B4-5E3B2DF34622}" srcOrd="0" destOrd="0" presId="urn:microsoft.com/office/officeart/2005/8/layout/vList2"/>
    <dgm:cxn modelId="{9A6066E4-9AC9-46ED-A560-EBAB354BEE8F}" srcId="{91850F7B-00F9-483B-B901-3F75B5030371}" destId="{25713F45-2565-4B05-8672-245AD772BFA0}" srcOrd="1" destOrd="0" parTransId="{33CA6C1E-8521-4666-8F97-BC38AFA2FB21}" sibTransId="{E41A7081-58A8-4193-858B-D772EA55608D}"/>
    <dgm:cxn modelId="{9BAB96FB-80F5-4659-B21D-D99F2CB3F3B6}" srcId="{476FB91A-6F8D-46F5-8DE9-7EA97F0D2BB1}" destId="{083AA579-F937-452A-8B5D-060610342FEB}" srcOrd="2" destOrd="0" parTransId="{BE749443-9D42-4FB4-9C11-4DD74750A08B}" sibTransId="{FA814BFD-EFBF-4DEE-9426-153F60557F08}"/>
    <dgm:cxn modelId="{028C7F89-9AD4-4C5A-9127-3531401566A1}" type="presOf" srcId="{2FACD2DF-75B3-40EB-AE91-F6A61AED28AB}" destId="{94774C73-1018-4B69-B6CA-5291481795CE}" srcOrd="0" destOrd="3" presId="urn:microsoft.com/office/officeart/2005/8/layout/vList2"/>
    <dgm:cxn modelId="{2026E685-A09C-4004-814E-2C45E75D190E}" type="presOf" srcId="{C8DD123E-68A6-4022-8108-B819C09AE811}" destId="{94774C73-1018-4B69-B6CA-5291481795CE}" srcOrd="0" destOrd="0" presId="urn:microsoft.com/office/officeart/2005/8/layout/vList2"/>
    <dgm:cxn modelId="{3FB60B2D-55E3-4AEE-8506-582D84062B10}" type="presParOf" srcId="{20107701-3538-407E-8715-070BFAABC1A0}" destId="{5BFC0F08-4392-42E5-BB33-30C92C023E04}" srcOrd="0" destOrd="0" presId="urn:microsoft.com/office/officeart/2005/8/layout/vList2"/>
    <dgm:cxn modelId="{F98566E8-F738-49EE-94F8-529867289815}" type="presParOf" srcId="{20107701-3538-407E-8715-070BFAABC1A0}" destId="{94774C73-1018-4B69-B6CA-5291481795CE}" srcOrd="1" destOrd="0" presId="urn:microsoft.com/office/officeart/2005/8/layout/vList2"/>
    <dgm:cxn modelId="{DE24EA94-C316-4C93-A745-E6B21AB26754}" type="presParOf" srcId="{20107701-3538-407E-8715-070BFAABC1A0}" destId="{0C9BDD82-DB93-44F9-A6B4-5E3B2DF34622}" srcOrd="2" destOrd="0" presId="urn:microsoft.com/office/officeart/2005/8/layout/vList2"/>
    <dgm:cxn modelId="{97528AB8-F1C6-4E1C-8B04-B89680BA598B}" type="presParOf" srcId="{20107701-3538-407E-8715-070BFAABC1A0}" destId="{8310D1C4-87EC-4220-842C-7E55D4B6D0B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1D762A-C6E8-47F5-91A5-F0743E448C0F}"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MX"/>
        </a:p>
      </dgm:t>
    </dgm:pt>
    <dgm:pt modelId="{D247AB74-6A43-4DFD-842A-944FFB99A203}">
      <dgm:prSet phldrT="[Texto]" custT="1"/>
      <dgm:spPr/>
      <dgm:t>
        <a:bodyPr/>
        <a:lstStyle/>
        <a:p>
          <a:r>
            <a:rPr lang="es-MX" sz="1800" dirty="0" smtClean="0"/>
            <a:t>DNUDPI</a:t>
          </a:r>
          <a:endParaRPr lang="es-MX" sz="1800" dirty="0"/>
        </a:p>
      </dgm:t>
    </dgm:pt>
    <dgm:pt modelId="{63C5AC96-A49B-4436-BCEE-F60FFD1D51F4}" type="parTrans" cxnId="{9D8D8F2B-995B-4486-9E24-60A4EAFE7794}">
      <dgm:prSet/>
      <dgm:spPr/>
      <dgm:t>
        <a:bodyPr/>
        <a:lstStyle/>
        <a:p>
          <a:endParaRPr lang="es-MX"/>
        </a:p>
      </dgm:t>
    </dgm:pt>
    <dgm:pt modelId="{433F7F70-D6C5-4F6F-ABD1-C9159A56B4CD}" type="sibTrans" cxnId="{9D8D8F2B-995B-4486-9E24-60A4EAFE7794}">
      <dgm:prSet/>
      <dgm:spPr/>
      <dgm:t>
        <a:bodyPr/>
        <a:lstStyle/>
        <a:p>
          <a:endParaRPr lang="es-MX"/>
        </a:p>
      </dgm:t>
    </dgm:pt>
    <dgm:pt modelId="{20BE7293-D8C2-453A-90DA-F19099E3333A}">
      <dgm:prSet phldrT="[Texto]"/>
      <dgm:spPr/>
      <dgm:t>
        <a:bodyPr/>
        <a:lstStyle/>
        <a:p>
          <a:r>
            <a:rPr lang="es-MX" dirty="0" smtClean="0"/>
            <a:t>Protocolo para la atención de la violencia política contra las mujeres en razón de género.</a:t>
          </a:r>
          <a:endParaRPr lang="es-MX" dirty="0"/>
        </a:p>
      </dgm:t>
    </dgm:pt>
    <dgm:pt modelId="{891EE44A-0029-4CC9-8B98-4B0DF9F3B274}" type="parTrans" cxnId="{2F3925F6-A060-4890-AB2F-7837F5D18182}">
      <dgm:prSet/>
      <dgm:spPr/>
      <dgm:t>
        <a:bodyPr/>
        <a:lstStyle/>
        <a:p>
          <a:endParaRPr lang="es-MX"/>
        </a:p>
      </dgm:t>
    </dgm:pt>
    <dgm:pt modelId="{982D98F9-66CD-4257-8F52-6DDC0B75456F}" type="sibTrans" cxnId="{2F3925F6-A060-4890-AB2F-7837F5D18182}">
      <dgm:prSet/>
      <dgm:spPr/>
      <dgm:t>
        <a:bodyPr/>
        <a:lstStyle/>
        <a:p>
          <a:endParaRPr lang="es-MX"/>
        </a:p>
      </dgm:t>
    </dgm:pt>
    <dgm:pt modelId="{D396C4EC-7727-43FC-BA63-0862E2DEEB67}">
      <dgm:prSet phldrT="[Texto]" custT="1"/>
      <dgm:spPr/>
      <dgm:t>
        <a:bodyPr/>
        <a:lstStyle/>
        <a:p>
          <a:r>
            <a:rPr lang="es-MX" sz="1800" dirty="0" smtClean="0"/>
            <a:t>Convenio 169 OIT</a:t>
          </a:r>
          <a:endParaRPr lang="es-MX" sz="1800" dirty="0"/>
        </a:p>
      </dgm:t>
    </dgm:pt>
    <dgm:pt modelId="{5FE0E3FC-7B4A-4D2E-AEC5-F5CF419BFE40}" type="parTrans" cxnId="{5B1BA77F-86FB-4FED-9C08-E15191993394}">
      <dgm:prSet/>
      <dgm:spPr/>
      <dgm:t>
        <a:bodyPr/>
        <a:lstStyle/>
        <a:p>
          <a:endParaRPr lang="es-MX"/>
        </a:p>
      </dgm:t>
    </dgm:pt>
    <dgm:pt modelId="{54A7DF77-E3B6-450D-B6FC-9CB60C383028}" type="sibTrans" cxnId="{5B1BA77F-86FB-4FED-9C08-E15191993394}">
      <dgm:prSet/>
      <dgm:spPr/>
      <dgm:t>
        <a:bodyPr/>
        <a:lstStyle/>
        <a:p>
          <a:r>
            <a:rPr lang="es-MX" dirty="0" smtClean="0"/>
            <a:t>CPEUM</a:t>
          </a:r>
          <a:endParaRPr lang="es-MX" dirty="0"/>
        </a:p>
      </dgm:t>
    </dgm:pt>
    <dgm:pt modelId="{9FA63902-BBDE-4AB2-9153-647BA3AB3075}">
      <dgm:prSet phldrT="[Texto]" custT="1"/>
      <dgm:spPr/>
      <dgm:t>
        <a:bodyPr/>
        <a:lstStyle/>
        <a:p>
          <a:r>
            <a:rPr lang="es-MX" sz="2800" dirty="0" smtClean="0"/>
            <a:t>Derechos humanos</a:t>
          </a:r>
          <a:endParaRPr lang="es-MX" sz="2800" dirty="0"/>
        </a:p>
      </dgm:t>
    </dgm:pt>
    <dgm:pt modelId="{00F5769D-83B6-4FDC-898D-BC2A4901A61B}" type="parTrans" cxnId="{F0644E39-E591-4AEC-9D99-5FA85C78BCED}">
      <dgm:prSet/>
      <dgm:spPr/>
      <dgm:t>
        <a:bodyPr/>
        <a:lstStyle/>
        <a:p>
          <a:endParaRPr lang="es-MX"/>
        </a:p>
      </dgm:t>
    </dgm:pt>
    <dgm:pt modelId="{C5C01544-D603-4D83-9CB0-6526DC5B284C}" type="sibTrans" cxnId="{F0644E39-E591-4AEC-9D99-5FA85C78BCED}">
      <dgm:prSet/>
      <dgm:spPr/>
      <dgm:t>
        <a:bodyPr/>
        <a:lstStyle/>
        <a:p>
          <a:endParaRPr lang="es-MX"/>
        </a:p>
      </dgm:t>
    </dgm:pt>
    <dgm:pt modelId="{FF5929E3-78B5-418D-93F1-B99663E09A21}">
      <dgm:prSet phldrT="[Texto]" custT="1"/>
      <dgm:spPr/>
      <dgm:t>
        <a:bodyPr/>
        <a:lstStyle/>
        <a:p>
          <a:r>
            <a:rPr lang="es-MX" sz="1800" dirty="0" smtClean="0"/>
            <a:t>Ley Modelo Interamericana</a:t>
          </a:r>
          <a:endParaRPr lang="es-MX" sz="1800" dirty="0"/>
        </a:p>
      </dgm:t>
    </dgm:pt>
    <dgm:pt modelId="{3FD5B6EB-6D90-4737-8E0B-C9A042DDD9DB}" type="parTrans" cxnId="{921619E5-5914-4566-9ACF-DF32BF082D88}">
      <dgm:prSet/>
      <dgm:spPr/>
      <dgm:t>
        <a:bodyPr/>
        <a:lstStyle/>
        <a:p>
          <a:endParaRPr lang="es-MX"/>
        </a:p>
      </dgm:t>
    </dgm:pt>
    <dgm:pt modelId="{3757F5D1-15F5-423E-A1B4-057772D9B53E}" type="sibTrans" cxnId="{921619E5-5914-4566-9ACF-DF32BF082D88}">
      <dgm:prSet/>
      <dgm:spPr/>
      <dgm:t>
        <a:bodyPr/>
        <a:lstStyle/>
        <a:p>
          <a:endParaRPr lang="es-MX"/>
        </a:p>
      </dgm:t>
    </dgm:pt>
    <dgm:pt modelId="{D17161FC-8362-41A4-981E-4F9F0324FB64}">
      <dgm:prSet phldrT="[Texto]"/>
      <dgm:spPr/>
      <dgm:t>
        <a:bodyPr/>
        <a:lstStyle/>
        <a:p>
          <a:r>
            <a:rPr lang="es-MX" dirty="0" smtClean="0"/>
            <a:t>Ley general de instituciones y procedimientos electorales. </a:t>
          </a:r>
          <a:endParaRPr lang="es-MX" dirty="0"/>
        </a:p>
      </dgm:t>
    </dgm:pt>
    <dgm:pt modelId="{35639A22-59CC-46EE-BB16-AB07874779BB}" type="parTrans" cxnId="{4EACC102-13CA-471A-A0B5-E92C054F649D}">
      <dgm:prSet/>
      <dgm:spPr/>
      <dgm:t>
        <a:bodyPr/>
        <a:lstStyle/>
        <a:p>
          <a:endParaRPr lang="es-MX"/>
        </a:p>
      </dgm:t>
    </dgm:pt>
    <dgm:pt modelId="{B0C25C25-5E08-4B4C-9853-961B86598A70}" type="sibTrans" cxnId="{4EACC102-13CA-471A-A0B5-E92C054F649D}">
      <dgm:prSet/>
      <dgm:spPr/>
      <dgm:t>
        <a:bodyPr/>
        <a:lstStyle/>
        <a:p>
          <a:endParaRPr lang="es-MX"/>
        </a:p>
      </dgm:t>
    </dgm:pt>
    <dgm:pt modelId="{30D70581-1793-47AC-B70A-85DA408227FA}" type="pres">
      <dgm:prSet presAssocID="{781D762A-C6E8-47F5-91A5-F0743E448C0F}" presName="Name0" presStyleCnt="0">
        <dgm:presLayoutVars>
          <dgm:chMax/>
          <dgm:chPref/>
          <dgm:dir/>
          <dgm:animLvl val="lvl"/>
        </dgm:presLayoutVars>
      </dgm:prSet>
      <dgm:spPr/>
    </dgm:pt>
    <dgm:pt modelId="{44F189E5-E25A-4E45-91DE-234138E47A2B}" type="pres">
      <dgm:prSet presAssocID="{D247AB74-6A43-4DFD-842A-944FFB99A203}" presName="composite" presStyleCnt="0"/>
      <dgm:spPr/>
    </dgm:pt>
    <dgm:pt modelId="{395603E1-1689-4B5F-B351-FCCF638E74E7}" type="pres">
      <dgm:prSet presAssocID="{D247AB74-6A43-4DFD-842A-944FFB99A203}" presName="Parent1" presStyleLbl="node1" presStyleIdx="0" presStyleCnt="6">
        <dgm:presLayoutVars>
          <dgm:chMax val="1"/>
          <dgm:chPref val="1"/>
          <dgm:bulletEnabled val="1"/>
        </dgm:presLayoutVars>
      </dgm:prSet>
      <dgm:spPr/>
      <dgm:t>
        <a:bodyPr/>
        <a:lstStyle/>
        <a:p>
          <a:endParaRPr lang="es-MX"/>
        </a:p>
      </dgm:t>
    </dgm:pt>
    <dgm:pt modelId="{5F9215F7-9ABF-4CE4-BE65-6E37C22F8E76}" type="pres">
      <dgm:prSet presAssocID="{D247AB74-6A43-4DFD-842A-944FFB99A203}" presName="Childtext1" presStyleLbl="revTx" presStyleIdx="0" presStyleCnt="3">
        <dgm:presLayoutVars>
          <dgm:chMax val="0"/>
          <dgm:chPref val="0"/>
          <dgm:bulletEnabled val="1"/>
        </dgm:presLayoutVars>
      </dgm:prSet>
      <dgm:spPr/>
      <dgm:t>
        <a:bodyPr/>
        <a:lstStyle/>
        <a:p>
          <a:endParaRPr lang="es-MX"/>
        </a:p>
      </dgm:t>
    </dgm:pt>
    <dgm:pt modelId="{63CEC6E4-5AE3-45DF-AA3E-EC46B7EB4965}" type="pres">
      <dgm:prSet presAssocID="{D247AB74-6A43-4DFD-842A-944FFB99A203}" presName="BalanceSpacing" presStyleCnt="0"/>
      <dgm:spPr/>
    </dgm:pt>
    <dgm:pt modelId="{3688CA55-F5C3-4EAC-BBFB-303FC6A3E3BA}" type="pres">
      <dgm:prSet presAssocID="{D247AB74-6A43-4DFD-842A-944FFB99A203}" presName="BalanceSpacing1" presStyleCnt="0"/>
      <dgm:spPr/>
    </dgm:pt>
    <dgm:pt modelId="{90E056F9-9DDF-4EDB-B041-675CADC046D2}" type="pres">
      <dgm:prSet presAssocID="{433F7F70-D6C5-4F6F-ABD1-C9159A56B4CD}" presName="Accent1Text" presStyleLbl="node1" presStyleIdx="1" presStyleCnt="6"/>
      <dgm:spPr/>
    </dgm:pt>
    <dgm:pt modelId="{F9E7EF40-A362-4BBC-8C85-ED6D79DDC329}" type="pres">
      <dgm:prSet presAssocID="{433F7F70-D6C5-4F6F-ABD1-C9159A56B4CD}" presName="spaceBetweenRectangles" presStyleCnt="0"/>
      <dgm:spPr/>
    </dgm:pt>
    <dgm:pt modelId="{37230736-A5DF-4468-919B-F1A83D4CFE80}" type="pres">
      <dgm:prSet presAssocID="{D396C4EC-7727-43FC-BA63-0862E2DEEB67}" presName="composite" presStyleCnt="0"/>
      <dgm:spPr/>
    </dgm:pt>
    <dgm:pt modelId="{3F02349F-E824-44CA-8D29-58A6AB6BCCAA}" type="pres">
      <dgm:prSet presAssocID="{D396C4EC-7727-43FC-BA63-0862E2DEEB67}" presName="Parent1" presStyleLbl="node1" presStyleIdx="2" presStyleCnt="6">
        <dgm:presLayoutVars>
          <dgm:chMax val="1"/>
          <dgm:chPref val="1"/>
          <dgm:bulletEnabled val="1"/>
        </dgm:presLayoutVars>
      </dgm:prSet>
      <dgm:spPr/>
      <dgm:t>
        <a:bodyPr/>
        <a:lstStyle/>
        <a:p>
          <a:endParaRPr lang="es-MX"/>
        </a:p>
      </dgm:t>
    </dgm:pt>
    <dgm:pt modelId="{C9D7319D-2375-4BA7-A71A-9532AB594F63}" type="pres">
      <dgm:prSet presAssocID="{D396C4EC-7727-43FC-BA63-0862E2DEEB67}" presName="Childtext1" presStyleLbl="revTx" presStyleIdx="1" presStyleCnt="3">
        <dgm:presLayoutVars>
          <dgm:chMax val="0"/>
          <dgm:chPref val="0"/>
          <dgm:bulletEnabled val="1"/>
        </dgm:presLayoutVars>
      </dgm:prSet>
      <dgm:spPr/>
    </dgm:pt>
    <dgm:pt modelId="{3849A8B5-777A-4D6C-A691-95809EE77769}" type="pres">
      <dgm:prSet presAssocID="{D396C4EC-7727-43FC-BA63-0862E2DEEB67}" presName="BalanceSpacing" presStyleCnt="0"/>
      <dgm:spPr/>
    </dgm:pt>
    <dgm:pt modelId="{459B28AE-0212-4426-9973-E78178F27F57}" type="pres">
      <dgm:prSet presAssocID="{D396C4EC-7727-43FC-BA63-0862E2DEEB67}" presName="BalanceSpacing1" presStyleCnt="0"/>
      <dgm:spPr/>
    </dgm:pt>
    <dgm:pt modelId="{1D104012-185D-455B-ABCD-6CE88B0DC04A}" type="pres">
      <dgm:prSet presAssocID="{54A7DF77-E3B6-450D-B6FC-9CB60C383028}" presName="Accent1Text" presStyleLbl="node1" presStyleIdx="3" presStyleCnt="6"/>
      <dgm:spPr/>
    </dgm:pt>
    <dgm:pt modelId="{6819AD25-BC44-4F5D-A1F3-2636491893DB}" type="pres">
      <dgm:prSet presAssocID="{54A7DF77-E3B6-450D-B6FC-9CB60C383028}" presName="spaceBetweenRectangles" presStyleCnt="0"/>
      <dgm:spPr/>
    </dgm:pt>
    <dgm:pt modelId="{835FDAC8-9F54-4771-AEBD-198F0512E3B6}" type="pres">
      <dgm:prSet presAssocID="{FF5929E3-78B5-418D-93F1-B99663E09A21}" presName="composite" presStyleCnt="0"/>
      <dgm:spPr/>
    </dgm:pt>
    <dgm:pt modelId="{2B6992D6-D6B7-47EE-BC57-9D418AEA05B1}" type="pres">
      <dgm:prSet presAssocID="{FF5929E3-78B5-418D-93F1-B99663E09A21}" presName="Parent1" presStyleLbl="node1" presStyleIdx="4" presStyleCnt="6">
        <dgm:presLayoutVars>
          <dgm:chMax val="1"/>
          <dgm:chPref val="1"/>
          <dgm:bulletEnabled val="1"/>
        </dgm:presLayoutVars>
      </dgm:prSet>
      <dgm:spPr/>
    </dgm:pt>
    <dgm:pt modelId="{ED600E1F-D3A1-46B3-B378-82480D2B65B9}" type="pres">
      <dgm:prSet presAssocID="{FF5929E3-78B5-418D-93F1-B99663E09A21}" presName="Childtext1" presStyleLbl="revTx" presStyleIdx="2" presStyleCnt="3">
        <dgm:presLayoutVars>
          <dgm:chMax val="0"/>
          <dgm:chPref val="0"/>
          <dgm:bulletEnabled val="1"/>
        </dgm:presLayoutVars>
      </dgm:prSet>
      <dgm:spPr/>
    </dgm:pt>
    <dgm:pt modelId="{02957828-2FCC-4293-9634-1DC6B9FF621B}" type="pres">
      <dgm:prSet presAssocID="{FF5929E3-78B5-418D-93F1-B99663E09A21}" presName="BalanceSpacing" presStyleCnt="0"/>
      <dgm:spPr/>
    </dgm:pt>
    <dgm:pt modelId="{DFAE5333-3058-4461-B0FF-7BDBCD943043}" type="pres">
      <dgm:prSet presAssocID="{FF5929E3-78B5-418D-93F1-B99663E09A21}" presName="BalanceSpacing1" presStyleCnt="0"/>
      <dgm:spPr/>
    </dgm:pt>
    <dgm:pt modelId="{B83F92E0-1DE9-48C3-BEBD-444404D3BD80}" type="pres">
      <dgm:prSet presAssocID="{3757F5D1-15F5-423E-A1B4-057772D9B53E}" presName="Accent1Text" presStyleLbl="node1" presStyleIdx="5" presStyleCnt="6"/>
      <dgm:spPr/>
    </dgm:pt>
  </dgm:ptLst>
  <dgm:cxnLst>
    <dgm:cxn modelId="{893F5820-0B27-48C4-9A02-E2E5D90F50C3}" type="presOf" srcId="{D17161FC-8362-41A4-981E-4F9F0324FB64}" destId="{ED600E1F-D3A1-46B3-B378-82480D2B65B9}" srcOrd="0" destOrd="0" presId="urn:microsoft.com/office/officeart/2008/layout/AlternatingHexagons"/>
    <dgm:cxn modelId="{921619E5-5914-4566-9ACF-DF32BF082D88}" srcId="{781D762A-C6E8-47F5-91A5-F0743E448C0F}" destId="{FF5929E3-78B5-418D-93F1-B99663E09A21}" srcOrd="2" destOrd="0" parTransId="{3FD5B6EB-6D90-4737-8E0B-C9A042DDD9DB}" sibTransId="{3757F5D1-15F5-423E-A1B4-057772D9B53E}"/>
    <dgm:cxn modelId="{B422059F-AC43-4404-87B5-91D16C27F792}" type="presOf" srcId="{781D762A-C6E8-47F5-91A5-F0743E448C0F}" destId="{30D70581-1793-47AC-B70A-85DA408227FA}" srcOrd="0" destOrd="0" presId="urn:microsoft.com/office/officeart/2008/layout/AlternatingHexagons"/>
    <dgm:cxn modelId="{9D8D8F2B-995B-4486-9E24-60A4EAFE7794}" srcId="{781D762A-C6E8-47F5-91A5-F0743E448C0F}" destId="{D247AB74-6A43-4DFD-842A-944FFB99A203}" srcOrd="0" destOrd="0" parTransId="{63C5AC96-A49B-4436-BCEE-F60FFD1D51F4}" sibTransId="{433F7F70-D6C5-4F6F-ABD1-C9159A56B4CD}"/>
    <dgm:cxn modelId="{32349118-EFDB-419A-B6B3-F7F13C135861}" type="presOf" srcId="{D247AB74-6A43-4DFD-842A-944FFB99A203}" destId="{395603E1-1689-4B5F-B351-FCCF638E74E7}" srcOrd="0" destOrd="0" presId="urn:microsoft.com/office/officeart/2008/layout/AlternatingHexagons"/>
    <dgm:cxn modelId="{F0644E39-E591-4AEC-9D99-5FA85C78BCED}" srcId="{D396C4EC-7727-43FC-BA63-0862E2DEEB67}" destId="{9FA63902-BBDE-4AB2-9153-647BA3AB3075}" srcOrd="0" destOrd="0" parTransId="{00F5769D-83B6-4FDC-898D-BC2A4901A61B}" sibTransId="{C5C01544-D603-4D83-9CB0-6526DC5B284C}"/>
    <dgm:cxn modelId="{4F2C038D-876D-4724-8D08-56A34BBFA2AC}" type="presOf" srcId="{20BE7293-D8C2-453A-90DA-F19099E3333A}" destId="{5F9215F7-9ABF-4CE4-BE65-6E37C22F8E76}" srcOrd="0" destOrd="0" presId="urn:microsoft.com/office/officeart/2008/layout/AlternatingHexagons"/>
    <dgm:cxn modelId="{11F4185C-F780-4AF1-A49F-BF4A5B80E3D6}" type="presOf" srcId="{FF5929E3-78B5-418D-93F1-B99663E09A21}" destId="{2B6992D6-D6B7-47EE-BC57-9D418AEA05B1}" srcOrd="0" destOrd="0" presId="urn:microsoft.com/office/officeart/2008/layout/AlternatingHexagons"/>
    <dgm:cxn modelId="{4EACC102-13CA-471A-A0B5-E92C054F649D}" srcId="{FF5929E3-78B5-418D-93F1-B99663E09A21}" destId="{D17161FC-8362-41A4-981E-4F9F0324FB64}" srcOrd="0" destOrd="0" parTransId="{35639A22-59CC-46EE-BB16-AB07874779BB}" sibTransId="{B0C25C25-5E08-4B4C-9853-961B86598A70}"/>
    <dgm:cxn modelId="{2F3925F6-A060-4890-AB2F-7837F5D18182}" srcId="{D247AB74-6A43-4DFD-842A-944FFB99A203}" destId="{20BE7293-D8C2-453A-90DA-F19099E3333A}" srcOrd="0" destOrd="0" parTransId="{891EE44A-0029-4CC9-8B98-4B0DF9F3B274}" sibTransId="{982D98F9-66CD-4257-8F52-6DDC0B75456F}"/>
    <dgm:cxn modelId="{E1B8AEC0-15EB-479F-A161-FDB93CBDAB24}" type="presOf" srcId="{9FA63902-BBDE-4AB2-9153-647BA3AB3075}" destId="{C9D7319D-2375-4BA7-A71A-9532AB594F63}" srcOrd="0" destOrd="0" presId="urn:microsoft.com/office/officeart/2008/layout/AlternatingHexagons"/>
    <dgm:cxn modelId="{D46B7DD7-0164-4C64-9D97-12183A9A01A4}" type="presOf" srcId="{433F7F70-D6C5-4F6F-ABD1-C9159A56B4CD}" destId="{90E056F9-9DDF-4EDB-B041-675CADC046D2}" srcOrd="0" destOrd="0" presId="urn:microsoft.com/office/officeart/2008/layout/AlternatingHexagons"/>
    <dgm:cxn modelId="{5B1BA77F-86FB-4FED-9C08-E15191993394}" srcId="{781D762A-C6E8-47F5-91A5-F0743E448C0F}" destId="{D396C4EC-7727-43FC-BA63-0862E2DEEB67}" srcOrd="1" destOrd="0" parTransId="{5FE0E3FC-7B4A-4D2E-AEC5-F5CF419BFE40}" sibTransId="{54A7DF77-E3B6-450D-B6FC-9CB60C383028}"/>
    <dgm:cxn modelId="{25B2C034-9AB5-4087-8FB7-180A7F0193A5}" type="presOf" srcId="{3757F5D1-15F5-423E-A1B4-057772D9B53E}" destId="{B83F92E0-1DE9-48C3-BEBD-444404D3BD80}" srcOrd="0" destOrd="0" presId="urn:microsoft.com/office/officeart/2008/layout/AlternatingHexagons"/>
    <dgm:cxn modelId="{7A00E004-7CD1-4929-B3C7-BB6706637690}" type="presOf" srcId="{D396C4EC-7727-43FC-BA63-0862E2DEEB67}" destId="{3F02349F-E824-44CA-8D29-58A6AB6BCCAA}" srcOrd="0" destOrd="0" presId="urn:microsoft.com/office/officeart/2008/layout/AlternatingHexagons"/>
    <dgm:cxn modelId="{8AAC7E97-DE64-4CF1-97CA-48DD71D49730}" type="presOf" srcId="{54A7DF77-E3B6-450D-B6FC-9CB60C383028}" destId="{1D104012-185D-455B-ABCD-6CE88B0DC04A}" srcOrd="0" destOrd="0" presId="urn:microsoft.com/office/officeart/2008/layout/AlternatingHexagons"/>
    <dgm:cxn modelId="{5C7FB2E9-3936-464D-B789-1CBF8A709F8D}" type="presParOf" srcId="{30D70581-1793-47AC-B70A-85DA408227FA}" destId="{44F189E5-E25A-4E45-91DE-234138E47A2B}" srcOrd="0" destOrd="0" presId="urn:microsoft.com/office/officeart/2008/layout/AlternatingHexagons"/>
    <dgm:cxn modelId="{99A14B22-1652-4FF4-BE48-8E6B11FD6A02}" type="presParOf" srcId="{44F189E5-E25A-4E45-91DE-234138E47A2B}" destId="{395603E1-1689-4B5F-B351-FCCF638E74E7}" srcOrd="0" destOrd="0" presId="urn:microsoft.com/office/officeart/2008/layout/AlternatingHexagons"/>
    <dgm:cxn modelId="{1CEFA988-602F-49D0-B680-EB8349A114A5}" type="presParOf" srcId="{44F189E5-E25A-4E45-91DE-234138E47A2B}" destId="{5F9215F7-9ABF-4CE4-BE65-6E37C22F8E76}" srcOrd="1" destOrd="0" presId="urn:microsoft.com/office/officeart/2008/layout/AlternatingHexagons"/>
    <dgm:cxn modelId="{6E1A4932-31E3-41EA-8651-EDCD5E55872B}" type="presParOf" srcId="{44F189E5-E25A-4E45-91DE-234138E47A2B}" destId="{63CEC6E4-5AE3-45DF-AA3E-EC46B7EB4965}" srcOrd="2" destOrd="0" presId="urn:microsoft.com/office/officeart/2008/layout/AlternatingHexagons"/>
    <dgm:cxn modelId="{80371993-F472-4D0E-9383-6A235734AE3C}" type="presParOf" srcId="{44F189E5-E25A-4E45-91DE-234138E47A2B}" destId="{3688CA55-F5C3-4EAC-BBFB-303FC6A3E3BA}" srcOrd="3" destOrd="0" presId="urn:microsoft.com/office/officeart/2008/layout/AlternatingHexagons"/>
    <dgm:cxn modelId="{B9584F01-2A3C-42B3-B246-11CAB4E02019}" type="presParOf" srcId="{44F189E5-E25A-4E45-91DE-234138E47A2B}" destId="{90E056F9-9DDF-4EDB-B041-675CADC046D2}" srcOrd="4" destOrd="0" presId="urn:microsoft.com/office/officeart/2008/layout/AlternatingHexagons"/>
    <dgm:cxn modelId="{0D2FFFD9-F2A2-4546-AF0A-26A07830D68B}" type="presParOf" srcId="{30D70581-1793-47AC-B70A-85DA408227FA}" destId="{F9E7EF40-A362-4BBC-8C85-ED6D79DDC329}" srcOrd="1" destOrd="0" presId="urn:microsoft.com/office/officeart/2008/layout/AlternatingHexagons"/>
    <dgm:cxn modelId="{2DDDFE81-A21F-4161-AC9D-F9C1177EF648}" type="presParOf" srcId="{30D70581-1793-47AC-B70A-85DA408227FA}" destId="{37230736-A5DF-4468-919B-F1A83D4CFE80}" srcOrd="2" destOrd="0" presId="urn:microsoft.com/office/officeart/2008/layout/AlternatingHexagons"/>
    <dgm:cxn modelId="{A87098AA-3ABF-4250-9978-F07A991F6BD6}" type="presParOf" srcId="{37230736-A5DF-4468-919B-F1A83D4CFE80}" destId="{3F02349F-E824-44CA-8D29-58A6AB6BCCAA}" srcOrd="0" destOrd="0" presId="urn:microsoft.com/office/officeart/2008/layout/AlternatingHexagons"/>
    <dgm:cxn modelId="{80852BD3-5D8C-461C-901F-67305F7E99DD}" type="presParOf" srcId="{37230736-A5DF-4468-919B-F1A83D4CFE80}" destId="{C9D7319D-2375-4BA7-A71A-9532AB594F63}" srcOrd="1" destOrd="0" presId="urn:microsoft.com/office/officeart/2008/layout/AlternatingHexagons"/>
    <dgm:cxn modelId="{AEDC5D7C-C45D-4CBC-A75A-851C5D826F9D}" type="presParOf" srcId="{37230736-A5DF-4468-919B-F1A83D4CFE80}" destId="{3849A8B5-777A-4D6C-A691-95809EE77769}" srcOrd="2" destOrd="0" presId="urn:microsoft.com/office/officeart/2008/layout/AlternatingHexagons"/>
    <dgm:cxn modelId="{2F235618-66ED-436D-967B-329421E25CAF}" type="presParOf" srcId="{37230736-A5DF-4468-919B-F1A83D4CFE80}" destId="{459B28AE-0212-4426-9973-E78178F27F57}" srcOrd="3" destOrd="0" presId="urn:microsoft.com/office/officeart/2008/layout/AlternatingHexagons"/>
    <dgm:cxn modelId="{5F3B6559-52F8-4F1C-B34A-6E7F869ADB45}" type="presParOf" srcId="{37230736-A5DF-4468-919B-F1A83D4CFE80}" destId="{1D104012-185D-455B-ABCD-6CE88B0DC04A}" srcOrd="4" destOrd="0" presId="urn:microsoft.com/office/officeart/2008/layout/AlternatingHexagons"/>
    <dgm:cxn modelId="{72444046-CD9C-41CC-9F07-55E6A9F9606A}" type="presParOf" srcId="{30D70581-1793-47AC-B70A-85DA408227FA}" destId="{6819AD25-BC44-4F5D-A1F3-2636491893DB}" srcOrd="3" destOrd="0" presId="urn:microsoft.com/office/officeart/2008/layout/AlternatingHexagons"/>
    <dgm:cxn modelId="{99B4997C-7F4D-4C34-91F1-1F7B6414FCD0}" type="presParOf" srcId="{30D70581-1793-47AC-B70A-85DA408227FA}" destId="{835FDAC8-9F54-4771-AEBD-198F0512E3B6}" srcOrd="4" destOrd="0" presId="urn:microsoft.com/office/officeart/2008/layout/AlternatingHexagons"/>
    <dgm:cxn modelId="{AC04EE49-3C70-41B1-AD65-231692F8671E}" type="presParOf" srcId="{835FDAC8-9F54-4771-AEBD-198F0512E3B6}" destId="{2B6992D6-D6B7-47EE-BC57-9D418AEA05B1}" srcOrd="0" destOrd="0" presId="urn:microsoft.com/office/officeart/2008/layout/AlternatingHexagons"/>
    <dgm:cxn modelId="{0929023C-F57A-45EF-A83B-F0E0A179D56A}" type="presParOf" srcId="{835FDAC8-9F54-4771-AEBD-198F0512E3B6}" destId="{ED600E1F-D3A1-46B3-B378-82480D2B65B9}" srcOrd="1" destOrd="0" presId="urn:microsoft.com/office/officeart/2008/layout/AlternatingHexagons"/>
    <dgm:cxn modelId="{CEA7C56E-A6CF-4C69-8406-4A90E089DD9C}" type="presParOf" srcId="{835FDAC8-9F54-4771-AEBD-198F0512E3B6}" destId="{02957828-2FCC-4293-9634-1DC6B9FF621B}" srcOrd="2" destOrd="0" presId="urn:microsoft.com/office/officeart/2008/layout/AlternatingHexagons"/>
    <dgm:cxn modelId="{84A0AA23-646D-45B5-906B-E7BD9AAFB7BE}" type="presParOf" srcId="{835FDAC8-9F54-4771-AEBD-198F0512E3B6}" destId="{DFAE5333-3058-4461-B0FF-7BDBCD943043}" srcOrd="3" destOrd="0" presId="urn:microsoft.com/office/officeart/2008/layout/AlternatingHexagons"/>
    <dgm:cxn modelId="{CC39FA25-0C05-41FF-B08E-B7C41FC37285}" type="presParOf" srcId="{835FDAC8-9F54-4771-AEBD-198F0512E3B6}" destId="{B83F92E0-1DE9-48C3-BEBD-444404D3BD80}"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C0F08-4392-42E5-BB33-30C92C023E04}">
      <dsp:nvSpPr>
        <dsp:cNvPr id="0" name=""/>
        <dsp:cNvSpPr/>
      </dsp:nvSpPr>
      <dsp:spPr>
        <a:xfrm>
          <a:off x="0" y="32919"/>
          <a:ext cx="9613900" cy="65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s-MX" sz="2800" kern="1200" dirty="0" smtClean="0"/>
            <a:t>Derechos políticos individuales:</a:t>
          </a:r>
          <a:endParaRPr lang="es-MX" sz="2800" kern="1200" dirty="0"/>
        </a:p>
      </dsp:txBody>
      <dsp:txXfrm>
        <a:off x="31984" y="64903"/>
        <a:ext cx="9549932" cy="591232"/>
      </dsp:txXfrm>
    </dsp:sp>
    <dsp:sp modelId="{94774C73-1018-4B69-B6CA-5291481795CE}">
      <dsp:nvSpPr>
        <dsp:cNvPr id="0" name=""/>
        <dsp:cNvSpPr/>
      </dsp:nvSpPr>
      <dsp:spPr>
        <a:xfrm>
          <a:off x="0" y="688119"/>
          <a:ext cx="9613900" cy="173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241"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s-MX" sz="2200" kern="1200" dirty="0" smtClean="0"/>
            <a:t>Derecho Positivo.</a:t>
          </a:r>
          <a:endParaRPr lang="es-MX" sz="2200" kern="1200" dirty="0"/>
        </a:p>
        <a:p>
          <a:pPr marL="228600" lvl="1" indent="-228600" algn="l" defTabSz="977900">
            <a:lnSpc>
              <a:spcPct val="90000"/>
            </a:lnSpc>
            <a:spcBef>
              <a:spcPct val="0"/>
            </a:spcBef>
            <a:spcAft>
              <a:spcPct val="20000"/>
            </a:spcAft>
            <a:buChar char="••"/>
          </a:pPr>
          <a:r>
            <a:rPr lang="es-MX" sz="2200" kern="1200" dirty="0" smtClean="0"/>
            <a:t>Sistema de gobierno democrático.</a:t>
          </a:r>
          <a:endParaRPr lang="es-MX" sz="2200" kern="1200" dirty="0"/>
        </a:p>
        <a:p>
          <a:pPr marL="228600" lvl="1" indent="-228600" algn="l" defTabSz="977900">
            <a:lnSpc>
              <a:spcPct val="90000"/>
            </a:lnSpc>
            <a:spcBef>
              <a:spcPct val="0"/>
            </a:spcBef>
            <a:spcAft>
              <a:spcPct val="20000"/>
            </a:spcAft>
            <a:buChar char="••"/>
          </a:pPr>
          <a:r>
            <a:rPr lang="es-MX" sz="2200" kern="1200" dirty="0" smtClean="0"/>
            <a:t>Convenios, tratados, acuerdos, declaraciones, constituciones, protocolos, mandatos, etc. </a:t>
          </a:r>
          <a:endParaRPr lang="es-MX" sz="2200" kern="1200" dirty="0"/>
        </a:p>
        <a:p>
          <a:pPr marL="228600" lvl="1" indent="-228600" algn="l" defTabSz="977900">
            <a:lnSpc>
              <a:spcPct val="90000"/>
            </a:lnSpc>
            <a:spcBef>
              <a:spcPct val="0"/>
            </a:spcBef>
            <a:spcAft>
              <a:spcPct val="20000"/>
            </a:spcAft>
            <a:buChar char="••"/>
          </a:pPr>
          <a:r>
            <a:rPr lang="es-MX" sz="2200" kern="1200" dirty="0" smtClean="0"/>
            <a:t>Sistema de partidos políticos.</a:t>
          </a:r>
          <a:endParaRPr lang="es-MX" sz="2200" kern="1200" dirty="0"/>
        </a:p>
      </dsp:txBody>
      <dsp:txXfrm>
        <a:off x="0" y="688119"/>
        <a:ext cx="9613900" cy="1738800"/>
      </dsp:txXfrm>
    </dsp:sp>
    <dsp:sp modelId="{0C9BDD82-DB93-44F9-A6B4-5E3B2DF34622}">
      <dsp:nvSpPr>
        <dsp:cNvPr id="0" name=""/>
        <dsp:cNvSpPr/>
      </dsp:nvSpPr>
      <dsp:spPr>
        <a:xfrm>
          <a:off x="0" y="2426919"/>
          <a:ext cx="9613900" cy="65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s-MX" sz="2800" kern="1200" dirty="0" smtClean="0"/>
            <a:t>Derechos políticos colectivos:</a:t>
          </a:r>
          <a:endParaRPr lang="es-MX" sz="2800" kern="1200" dirty="0"/>
        </a:p>
      </dsp:txBody>
      <dsp:txXfrm>
        <a:off x="31984" y="2458903"/>
        <a:ext cx="9549932" cy="591232"/>
      </dsp:txXfrm>
    </dsp:sp>
    <dsp:sp modelId="{8310D1C4-87EC-4220-842C-7E55D4B6D0BF}">
      <dsp:nvSpPr>
        <dsp:cNvPr id="0" name=""/>
        <dsp:cNvSpPr/>
      </dsp:nvSpPr>
      <dsp:spPr>
        <a:xfrm>
          <a:off x="0" y="3082119"/>
          <a:ext cx="9613900" cy="173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241"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s-MX" sz="2200" kern="1200" dirty="0" smtClean="0"/>
            <a:t>Derecho consuetudinario.</a:t>
          </a:r>
          <a:endParaRPr lang="es-MX" sz="2200" kern="1200" dirty="0"/>
        </a:p>
        <a:p>
          <a:pPr marL="228600" lvl="1" indent="-228600" algn="l" defTabSz="977900">
            <a:lnSpc>
              <a:spcPct val="90000"/>
            </a:lnSpc>
            <a:spcBef>
              <a:spcPct val="0"/>
            </a:spcBef>
            <a:spcAft>
              <a:spcPct val="20000"/>
            </a:spcAft>
            <a:buChar char="••"/>
          </a:pPr>
          <a:r>
            <a:rPr lang="es-MX" sz="2200" kern="1200" dirty="0" smtClean="0"/>
            <a:t>Sistema de gobierno tradicional (gobiernos por usos y costumbres).</a:t>
          </a:r>
          <a:endParaRPr lang="es-MX" sz="2200" kern="1200" dirty="0"/>
        </a:p>
        <a:p>
          <a:pPr marL="228600" lvl="1" indent="-228600" algn="l" defTabSz="977900">
            <a:lnSpc>
              <a:spcPct val="90000"/>
            </a:lnSpc>
            <a:spcBef>
              <a:spcPct val="0"/>
            </a:spcBef>
            <a:spcAft>
              <a:spcPct val="20000"/>
            </a:spcAft>
            <a:buChar char="••"/>
          </a:pPr>
          <a:r>
            <a:rPr lang="es-MX" sz="2200" kern="1200" dirty="0" smtClean="0"/>
            <a:t>Sistema normativo no escrito: narraciones, memoria, oralidad, historicidad, son prácticos y con variaciones según el pueblo indígena. </a:t>
          </a:r>
          <a:endParaRPr lang="es-MX" sz="2200" kern="1200" dirty="0"/>
        </a:p>
        <a:p>
          <a:pPr marL="228600" lvl="1" indent="-228600" algn="l" defTabSz="977900">
            <a:lnSpc>
              <a:spcPct val="90000"/>
            </a:lnSpc>
            <a:spcBef>
              <a:spcPct val="0"/>
            </a:spcBef>
            <a:spcAft>
              <a:spcPct val="20000"/>
            </a:spcAft>
            <a:buChar char="••"/>
          </a:pPr>
          <a:r>
            <a:rPr lang="es-MX" sz="2200" kern="1200" dirty="0" smtClean="0"/>
            <a:t>A través de asambleas comunales u otras prácticas. </a:t>
          </a:r>
          <a:endParaRPr lang="es-MX" sz="2200" kern="1200" dirty="0"/>
        </a:p>
      </dsp:txBody>
      <dsp:txXfrm>
        <a:off x="0" y="3082119"/>
        <a:ext cx="9613900" cy="1738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603E1-1689-4B5F-B351-FCCF638E74E7}">
      <dsp:nvSpPr>
        <dsp:cNvPr id="0" name=""/>
        <dsp:cNvSpPr/>
      </dsp:nvSpPr>
      <dsp:spPr>
        <a:xfrm rot="5400000">
          <a:off x="4257134" y="131052"/>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DNUDPI</a:t>
          </a:r>
          <a:endParaRPr lang="es-MX" sz="1800" kern="1200" dirty="0"/>
        </a:p>
      </dsp:txBody>
      <dsp:txXfrm rot="-5400000">
        <a:off x="4654680" y="311087"/>
        <a:ext cx="1186940" cy="1364298"/>
      </dsp:txXfrm>
    </dsp:sp>
    <dsp:sp modelId="{5F9215F7-9ABF-4CE4-BE65-6E37C22F8E76}">
      <dsp:nvSpPr>
        <dsp:cNvPr id="0" name=""/>
        <dsp:cNvSpPr/>
      </dsp:nvSpPr>
      <dsp:spPr>
        <a:xfrm>
          <a:off x="6162660" y="398627"/>
          <a:ext cx="2211948" cy="118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MX" sz="1600" kern="1200" dirty="0" smtClean="0"/>
            <a:t>Protocolo para la atención de la violencia política contra las mujeres en razón de género.</a:t>
          </a:r>
          <a:endParaRPr lang="es-MX" sz="1600" kern="1200" dirty="0"/>
        </a:p>
      </dsp:txBody>
      <dsp:txXfrm>
        <a:off x="6162660" y="398627"/>
        <a:ext cx="2211948" cy="1189219"/>
      </dsp:txXfrm>
    </dsp:sp>
    <dsp:sp modelId="{90E056F9-9DDF-4EDB-B041-675CADC046D2}">
      <dsp:nvSpPr>
        <dsp:cNvPr id="0" name=""/>
        <dsp:cNvSpPr/>
      </dsp:nvSpPr>
      <dsp:spPr>
        <a:xfrm rot="5400000">
          <a:off x="2394816" y="131052"/>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s-MX" sz="3600" kern="1200"/>
        </a:p>
      </dsp:txBody>
      <dsp:txXfrm rot="-5400000">
        <a:off x="2792362" y="311087"/>
        <a:ext cx="1186940" cy="1364298"/>
      </dsp:txXfrm>
    </dsp:sp>
    <dsp:sp modelId="{3F02349F-E824-44CA-8D29-58A6AB6BCCAA}">
      <dsp:nvSpPr>
        <dsp:cNvPr id="0" name=""/>
        <dsp:cNvSpPr/>
      </dsp:nvSpPr>
      <dsp:spPr>
        <a:xfrm rot="5400000">
          <a:off x="3322407" y="1813401"/>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Convenio 169 OIT</a:t>
          </a:r>
          <a:endParaRPr lang="es-MX" sz="1800" kern="1200" dirty="0"/>
        </a:p>
      </dsp:txBody>
      <dsp:txXfrm rot="-5400000">
        <a:off x="3719953" y="1993436"/>
        <a:ext cx="1186940" cy="1364298"/>
      </dsp:txXfrm>
    </dsp:sp>
    <dsp:sp modelId="{C9D7319D-2375-4BA7-A71A-9532AB594F63}">
      <dsp:nvSpPr>
        <dsp:cNvPr id="0" name=""/>
        <dsp:cNvSpPr/>
      </dsp:nvSpPr>
      <dsp:spPr>
        <a:xfrm>
          <a:off x="1239291" y="2080976"/>
          <a:ext cx="2140594" cy="118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r" defTabSz="1244600">
            <a:lnSpc>
              <a:spcPct val="90000"/>
            </a:lnSpc>
            <a:spcBef>
              <a:spcPct val="0"/>
            </a:spcBef>
            <a:spcAft>
              <a:spcPct val="35000"/>
            </a:spcAft>
          </a:pPr>
          <a:r>
            <a:rPr lang="es-MX" sz="2800" kern="1200" dirty="0" smtClean="0"/>
            <a:t>Derechos humanos</a:t>
          </a:r>
          <a:endParaRPr lang="es-MX" sz="2800" kern="1200" dirty="0"/>
        </a:p>
      </dsp:txBody>
      <dsp:txXfrm>
        <a:off x="1239291" y="2080976"/>
        <a:ext cx="2140594" cy="1189219"/>
      </dsp:txXfrm>
    </dsp:sp>
    <dsp:sp modelId="{1D104012-185D-455B-ABCD-6CE88B0DC04A}">
      <dsp:nvSpPr>
        <dsp:cNvPr id="0" name=""/>
        <dsp:cNvSpPr/>
      </dsp:nvSpPr>
      <dsp:spPr>
        <a:xfrm rot="5400000">
          <a:off x="5184725" y="1813401"/>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r>
            <a:rPr lang="es-MX" sz="3000" kern="1200" dirty="0" smtClean="0"/>
            <a:t>CPEUM</a:t>
          </a:r>
          <a:endParaRPr lang="es-MX" sz="3000" kern="1200" dirty="0"/>
        </a:p>
      </dsp:txBody>
      <dsp:txXfrm rot="-5400000">
        <a:off x="5582271" y="1993436"/>
        <a:ext cx="1186940" cy="1364298"/>
      </dsp:txXfrm>
    </dsp:sp>
    <dsp:sp modelId="{2B6992D6-D6B7-47EE-BC57-9D418AEA05B1}">
      <dsp:nvSpPr>
        <dsp:cNvPr id="0" name=""/>
        <dsp:cNvSpPr/>
      </dsp:nvSpPr>
      <dsp:spPr>
        <a:xfrm rot="5400000">
          <a:off x="4257134" y="3495750"/>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Ley Modelo Interamericana</a:t>
          </a:r>
          <a:endParaRPr lang="es-MX" sz="1800" kern="1200" dirty="0"/>
        </a:p>
      </dsp:txBody>
      <dsp:txXfrm rot="-5400000">
        <a:off x="4654680" y="3675785"/>
        <a:ext cx="1186940" cy="1364298"/>
      </dsp:txXfrm>
    </dsp:sp>
    <dsp:sp modelId="{ED600E1F-D3A1-46B3-B378-82480D2B65B9}">
      <dsp:nvSpPr>
        <dsp:cNvPr id="0" name=""/>
        <dsp:cNvSpPr/>
      </dsp:nvSpPr>
      <dsp:spPr>
        <a:xfrm>
          <a:off x="6162660" y="3763325"/>
          <a:ext cx="2211948" cy="1189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MX" sz="1600" kern="1200" dirty="0" smtClean="0"/>
            <a:t>Ley general de instituciones y procedimientos electorales. </a:t>
          </a:r>
          <a:endParaRPr lang="es-MX" sz="1600" kern="1200" dirty="0"/>
        </a:p>
      </dsp:txBody>
      <dsp:txXfrm>
        <a:off x="6162660" y="3763325"/>
        <a:ext cx="2211948" cy="1189219"/>
      </dsp:txXfrm>
    </dsp:sp>
    <dsp:sp modelId="{B83F92E0-1DE9-48C3-BEBD-444404D3BD80}">
      <dsp:nvSpPr>
        <dsp:cNvPr id="0" name=""/>
        <dsp:cNvSpPr/>
      </dsp:nvSpPr>
      <dsp:spPr>
        <a:xfrm rot="5400000">
          <a:off x="2394816" y="3495750"/>
          <a:ext cx="1982032" cy="172436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s-MX" sz="3600" kern="1200"/>
        </a:p>
      </dsp:txBody>
      <dsp:txXfrm rot="-5400000">
        <a:off x="2792362" y="3675785"/>
        <a:ext cx="1186940" cy="13642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00933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0097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590303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‹Nº›</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3374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68869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5112700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549171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65802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071957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90222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78353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347102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80322" y="3030008"/>
            <a:ext cx="4698355"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594123" y="3030008"/>
            <a:ext cx="4700059" cy="2906179"/>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83358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13537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36828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87221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865538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6/30/2021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954356325"/>
      </p:ext>
    </p:extLst>
  </p:cSld>
  <p:clrMap bg1="dk1" tx1="lt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b0LLAIkUxww&amp;list=RDCMUCLEBLh_MY002NHZF_TxzWgQ&amp;index=1" TargetMode="External"/><Relationship Id="rId2" Type="http://schemas.openxmlformats.org/officeDocument/2006/relationships/hyperlink" Target="https://www.youtube.com/watch?v=ylP73FT4r1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es-MX" dirty="0"/>
              <a:t/>
            </a:r>
            <a:br>
              <a:rPr lang="es-MX" dirty="0"/>
            </a:br>
            <a:r>
              <a:rPr lang="es-MX" dirty="0"/>
              <a:t> “Sustento </a:t>
            </a:r>
            <a:r>
              <a:rPr lang="es-MX" dirty="0" smtClean="0"/>
              <a:t>jurídico </a:t>
            </a:r>
            <a:r>
              <a:rPr lang="es-MX" dirty="0"/>
              <a:t>nacional e internacional de la </a:t>
            </a:r>
            <a:r>
              <a:rPr lang="es-MX" dirty="0" smtClean="0"/>
              <a:t>atención </a:t>
            </a:r>
            <a:r>
              <a:rPr lang="es-MX" dirty="0"/>
              <a:t>a la violencia </a:t>
            </a:r>
            <a:r>
              <a:rPr lang="es-MX" dirty="0" smtClean="0"/>
              <a:t>política” </a:t>
            </a:r>
            <a:endParaRPr lang="es-MX" dirty="0"/>
          </a:p>
        </p:txBody>
      </p:sp>
      <p:sp>
        <p:nvSpPr>
          <p:cNvPr id="3" name="Subtítulo 2"/>
          <p:cNvSpPr>
            <a:spLocks noGrp="1"/>
          </p:cNvSpPr>
          <p:nvPr>
            <p:ph type="subTitle" idx="1"/>
          </p:nvPr>
        </p:nvSpPr>
        <p:spPr/>
        <p:txBody>
          <a:bodyPr/>
          <a:lstStyle/>
          <a:p>
            <a:r>
              <a:rPr lang="es-MX" dirty="0" smtClean="0"/>
              <a:t>Dra. Alicia Lemus Jiménez</a:t>
            </a:r>
            <a:endParaRPr lang="es-MX" dirty="0"/>
          </a:p>
        </p:txBody>
      </p:sp>
    </p:spTree>
    <p:extLst>
      <p:ext uri="{BB962C8B-B14F-4D97-AF65-F5344CB8AC3E}">
        <p14:creationId xmlns:p14="http://schemas.microsoft.com/office/powerpoint/2010/main" val="6567925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dirty="0"/>
          </a:p>
        </p:txBody>
      </p:sp>
      <p:sp>
        <p:nvSpPr>
          <p:cNvPr id="3" name="Marcador de contenido 2"/>
          <p:cNvSpPr>
            <a:spLocks noGrp="1"/>
          </p:cNvSpPr>
          <p:nvPr>
            <p:ph idx="1"/>
          </p:nvPr>
        </p:nvSpPr>
        <p:spPr>
          <a:xfrm>
            <a:off x="680322" y="2336873"/>
            <a:ext cx="4432592" cy="3599316"/>
          </a:xfrm>
        </p:spPr>
        <p:txBody>
          <a:bodyPr/>
          <a:lstStyle/>
          <a:p>
            <a:r>
              <a:rPr lang="es-MX" dirty="0" smtClean="0"/>
              <a:t>Artículo 1: Debe </a:t>
            </a:r>
            <a:r>
              <a:rPr lang="es-MX" dirty="0"/>
              <a:t>entenderse por </a:t>
            </a:r>
            <a:r>
              <a:rPr lang="es-MX" dirty="0" smtClean="0">
                <a:solidFill>
                  <a:srgbClr val="FFFF00"/>
                </a:solidFill>
              </a:rPr>
              <a:t>violencia contra </a:t>
            </a:r>
            <a:r>
              <a:rPr lang="es-MX" dirty="0">
                <a:solidFill>
                  <a:srgbClr val="FFFF00"/>
                </a:solidFill>
              </a:rPr>
              <a:t>las mujeres </a:t>
            </a:r>
            <a:r>
              <a:rPr lang="es-MX" dirty="0"/>
              <a:t>cualquier acción o conducta basada en su género, que cause muerte, </a:t>
            </a:r>
            <a:r>
              <a:rPr lang="es-MX" dirty="0" smtClean="0"/>
              <a:t>daño o </a:t>
            </a:r>
            <a:r>
              <a:rPr lang="es-MX" dirty="0"/>
              <a:t>sufrimiento físico, sexual o psicológico a la mujer, tanto en el ámbito público como en </a:t>
            </a:r>
            <a:r>
              <a:rPr lang="es-MX" dirty="0" smtClean="0"/>
              <a:t>el privado</a:t>
            </a:r>
            <a:r>
              <a:rPr lang="es-MX" dirty="0"/>
              <a:t>.</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2124" y="1956781"/>
            <a:ext cx="4159876" cy="4359499"/>
          </a:xfrm>
          <a:prstGeom prst="rect">
            <a:avLst/>
          </a:prstGeom>
        </p:spPr>
      </p:pic>
    </p:spTree>
    <p:extLst>
      <p:ext uri="{BB962C8B-B14F-4D97-AF65-F5344CB8AC3E}">
        <p14:creationId xmlns:p14="http://schemas.microsoft.com/office/powerpoint/2010/main" val="1927167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a:xfrm>
            <a:off x="680322" y="2336872"/>
            <a:ext cx="5527296" cy="4154079"/>
          </a:xfrm>
        </p:spPr>
        <p:txBody>
          <a:bodyPr>
            <a:normAutofit fontScale="92500"/>
          </a:bodyPr>
          <a:lstStyle/>
          <a:p>
            <a:r>
              <a:rPr lang="es-MX" dirty="0"/>
              <a:t>A</a:t>
            </a:r>
            <a:r>
              <a:rPr lang="es-MX" dirty="0" smtClean="0"/>
              <a:t>rtículo 4: derecho </a:t>
            </a:r>
            <a:r>
              <a:rPr lang="es-MX" dirty="0"/>
              <a:t>de las mujeres al reconocimiento, goce, ejercicio y </a:t>
            </a:r>
            <a:r>
              <a:rPr lang="es-MX" dirty="0" smtClean="0"/>
              <a:t>protección de </a:t>
            </a:r>
            <a:r>
              <a:rPr lang="es-MX" dirty="0"/>
              <a:t>todos los derechos humanos y de las libertades consagradas por los instrumentos </a:t>
            </a:r>
            <a:r>
              <a:rPr lang="es-MX" dirty="0" smtClean="0"/>
              <a:t>regionales e internacionales </a:t>
            </a:r>
            <a:r>
              <a:rPr lang="es-MX" dirty="0"/>
              <a:t>sobre derechos humanos, que comprenden, entre otros, el </a:t>
            </a:r>
            <a:r>
              <a:rPr lang="es-MX" dirty="0">
                <a:solidFill>
                  <a:srgbClr val="FFFF00"/>
                </a:solidFill>
              </a:rPr>
              <a:t>derecho a </a:t>
            </a:r>
            <a:r>
              <a:rPr lang="es-MX" dirty="0" smtClean="0">
                <a:solidFill>
                  <a:srgbClr val="FFFF00"/>
                </a:solidFill>
              </a:rPr>
              <a:t>tener igualdad </a:t>
            </a:r>
            <a:r>
              <a:rPr lang="es-MX" dirty="0">
                <a:solidFill>
                  <a:srgbClr val="FFFF00"/>
                </a:solidFill>
              </a:rPr>
              <a:t>de acceso a las funciones públicas </a:t>
            </a:r>
            <a:r>
              <a:rPr lang="es-MX" dirty="0"/>
              <a:t>de su país y a participar en los asuntos públicos</a:t>
            </a:r>
            <a:r>
              <a:rPr lang="es-MX" dirty="0" smtClean="0"/>
              <a:t>, incluyendo </a:t>
            </a:r>
            <a:r>
              <a:rPr lang="es-MX" dirty="0"/>
              <a:t>la toma de decisiones, así como el derecho a la libertad de asociación.</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7939827" y="2605826"/>
            <a:ext cx="4836017" cy="3668329"/>
          </a:xfrm>
          <a:prstGeom prst="rect">
            <a:avLst/>
          </a:prstGeom>
        </p:spPr>
      </p:pic>
    </p:spTree>
    <p:extLst>
      <p:ext uri="{BB962C8B-B14F-4D97-AF65-F5344CB8AC3E}">
        <p14:creationId xmlns:p14="http://schemas.microsoft.com/office/powerpoint/2010/main" val="3250958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Constitución Política de los Estados Unidos Mexicanos</a:t>
            </a:r>
            <a:endParaRPr lang="es-MX" dirty="0"/>
          </a:p>
        </p:txBody>
      </p:sp>
      <p:sp>
        <p:nvSpPr>
          <p:cNvPr id="3" name="Marcador de contenido 2"/>
          <p:cNvSpPr>
            <a:spLocks noGrp="1"/>
          </p:cNvSpPr>
          <p:nvPr>
            <p:ph idx="1"/>
          </p:nvPr>
        </p:nvSpPr>
        <p:spPr>
          <a:xfrm>
            <a:off x="680322" y="2336873"/>
            <a:ext cx="7085102" cy="4282868"/>
          </a:xfrm>
        </p:spPr>
        <p:txBody>
          <a:bodyPr/>
          <a:lstStyle/>
          <a:p>
            <a:r>
              <a:rPr lang="es-MX" dirty="0" smtClean="0"/>
              <a:t>A partir de a reforma constitucional de junio de 2011, los derechos humanos reconocidos en los tratados internacionales de los que México forma parte, adquieren rango constitucional y, por lo tanto, no pueden ser contravenidos por disposiciones federales o estatales.</a:t>
            </a:r>
          </a:p>
          <a:p>
            <a:r>
              <a:rPr lang="es-MX" dirty="0" smtClean="0"/>
              <a:t>La reforma obliga a realizar una interpretación pro persona al analizar cualquier cuestión relacionada con los derechos humanos, derechos políticos de las mujeres. </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5424" y="1970468"/>
            <a:ext cx="4426576" cy="4887532"/>
          </a:xfrm>
          <a:prstGeom prst="rect">
            <a:avLst/>
          </a:prstGeom>
        </p:spPr>
      </p:pic>
    </p:spTree>
    <p:extLst>
      <p:ext uri="{BB962C8B-B14F-4D97-AF65-F5344CB8AC3E}">
        <p14:creationId xmlns:p14="http://schemas.microsoft.com/office/powerpoint/2010/main" val="864706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normAutofit fontScale="92500" lnSpcReduction="10000"/>
          </a:bodyPr>
          <a:lstStyle/>
          <a:p>
            <a:r>
              <a:rPr lang="es-MX" dirty="0" smtClean="0"/>
              <a:t>Artículo 1: Las </a:t>
            </a:r>
            <a:r>
              <a:rPr lang="es-MX" dirty="0"/>
              <a:t>normas relativas a los derechos humanos se interpretarán de conformidad con esta Constitución y con los tratados internacionales de la materia favoreciendo en todo tiempo a las personas la protección más amplia. </a:t>
            </a:r>
            <a:r>
              <a:rPr lang="es-MX" sz="1200" dirty="0" smtClean="0"/>
              <a:t>(Párrafo </a:t>
            </a:r>
            <a:r>
              <a:rPr lang="es-MX" sz="1200" dirty="0"/>
              <a:t>adicionado DOF </a:t>
            </a:r>
            <a:r>
              <a:rPr lang="es-MX" sz="1200" dirty="0" smtClean="0"/>
              <a:t>10-06-2011)</a:t>
            </a:r>
          </a:p>
          <a:p>
            <a:endParaRPr lang="es-MX" sz="1200" dirty="0"/>
          </a:p>
          <a:p>
            <a:r>
              <a:rPr lang="es-MX" dirty="0"/>
              <a:t>Todas las autoridades, en el ámbito de sus competencias, tienen la obligación de promover, respetar, proteger y garantizar los derechos humanos de conformidad con los principios de universalidad, interdependencia, indivisibilidad y progresividad. En consecuencia, el Estado deberá prevenir, investigar, sancionar y reparar las violaciones a los derechos humanos, en los términos que establezca la ley. </a:t>
            </a:r>
            <a:r>
              <a:rPr lang="es-MX" sz="1300" dirty="0" smtClean="0"/>
              <a:t>(</a:t>
            </a:r>
            <a:r>
              <a:rPr lang="es-MX" sz="1200" dirty="0" smtClean="0"/>
              <a:t>Párrafo </a:t>
            </a:r>
            <a:r>
              <a:rPr lang="es-MX" sz="1200" dirty="0"/>
              <a:t>adicionado DOF </a:t>
            </a:r>
            <a:r>
              <a:rPr lang="es-MX" sz="1200" dirty="0" smtClean="0"/>
              <a:t>10-06-2011)</a:t>
            </a:r>
            <a:endParaRPr lang="es-MX" sz="1200" dirty="0"/>
          </a:p>
        </p:txBody>
      </p:sp>
    </p:spTree>
    <p:extLst>
      <p:ext uri="{BB962C8B-B14F-4D97-AF65-F5344CB8AC3E}">
        <p14:creationId xmlns:p14="http://schemas.microsoft.com/office/powerpoint/2010/main" val="3067718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a:xfrm>
            <a:off x="680321" y="2336873"/>
            <a:ext cx="9613861" cy="4166958"/>
          </a:xfrm>
        </p:spPr>
        <p:txBody>
          <a:bodyPr>
            <a:normAutofit/>
          </a:bodyPr>
          <a:lstStyle/>
          <a:p>
            <a:r>
              <a:rPr lang="es-MX" dirty="0" smtClean="0"/>
              <a:t>Artículo 2: “Reconocer y garantizar el derecho de los pueblos y comunidades indígenas a la libre determinación y, en consecuencia, a la autonomía para […] decidir sus formas internas de convivencia y organización social, económica, política y cultural”.</a:t>
            </a:r>
          </a:p>
          <a:p>
            <a:r>
              <a:rPr lang="es-MX" dirty="0" smtClean="0"/>
              <a:t>Fracción III: “Elegir de acuerdo a sus normas, procedimientos y prácticas tradicionales a las autoridades o representantes  para el ejercicio de sus formas propias de gobierno interno, garantizando que las mujeres y hombres indígenas disfrutarán y ejercerán sus derechos de votar y ser votados en condiciones </a:t>
            </a:r>
            <a:r>
              <a:rPr lang="es-MX" dirty="0"/>
              <a:t>de igualdad […]” </a:t>
            </a:r>
            <a:r>
              <a:rPr lang="es-MX" sz="1200" dirty="0"/>
              <a:t>(Fracción reformada DOF 22-05-2015, </a:t>
            </a:r>
            <a:r>
              <a:rPr lang="es-MX" sz="1200" dirty="0" smtClean="0"/>
              <a:t>29-01-2016)</a:t>
            </a:r>
          </a:p>
          <a:p>
            <a:r>
              <a:rPr lang="es-MX" dirty="0" smtClean="0"/>
              <a:t>Artículo 35. Derechos de la ciudadanía. </a:t>
            </a:r>
            <a:endParaRPr lang="es-MX" dirty="0"/>
          </a:p>
          <a:p>
            <a:endParaRPr lang="es-MX" sz="1200" dirty="0"/>
          </a:p>
        </p:txBody>
      </p:sp>
    </p:spTree>
    <p:extLst>
      <p:ext uri="{BB962C8B-B14F-4D97-AF65-F5344CB8AC3E}">
        <p14:creationId xmlns:p14="http://schemas.microsoft.com/office/powerpoint/2010/main" val="2886668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Ley General de Instituciones y Procedimientos Electorales</a:t>
            </a:r>
            <a:endParaRPr lang="es-MX" dirty="0"/>
          </a:p>
        </p:txBody>
      </p:sp>
      <p:sp>
        <p:nvSpPr>
          <p:cNvPr id="3" name="Marcador de contenido 2"/>
          <p:cNvSpPr>
            <a:spLocks noGrp="1"/>
          </p:cNvSpPr>
          <p:nvPr>
            <p:ph idx="1"/>
          </p:nvPr>
        </p:nvSpPr>
        <p:spPr/>
        <p:txBody>
          <a:bodyPr>
            <a:normAutofit lnSpcReduction="10000"/>
          </a:bodyPr>
          <a:lstStyle/>
          <a:p>
            <a:r>
              <a:rPr lang="es-MX" dirty="0" smtClean="0"/>
              <a:t>Artículo 7: párrafo 1 “… es un derecho de los Ciudadanos y obligación para los partidos políticos la igualdad de oportunidades y la paridad entre hombres y mujeres para el acceso a cargos de elección popular.</a:t>
            </a:r>
          </a:p>
          <a:p>
            <a:r>
              <a:rPr lang="es-MX" dirty="0" smtClean="0"/>
              <a:t>Párrafo 5</a:t>
            </a:r>
            <a:r>
              <a:rPr lang="es-MX" dirty="0"/>
              <a:t>: </a:t>
            </a:r>
            <a:r>
              <a:rPr lang="es-MX" dirty="0" smtClean="0"/>
              <a:t>“Los </a:t>
            </a:r>
            <a:r>
              <a:rPr lang="es-MX" dirty="0"/>
              <a:t>derechos político-electorales, se ejercerán libres de violencia política contra las mujeres en razón de género, sin discriminación por origen étnico o nacional, género, edad, discapacidades, condición social, condiciones de salud, religión, opiniones, preferencias sexuales, estado civil o cualquier otra que atente contra la dignidad humana o tenga por objeto anular o menoscabar los derechos y libertades de las personas</a:t>
            </a:r>
            <a:r>
              <a:rPr lang="es-MX" dirty="0" smtClean="0"/>
              <a:t>.” </a:t>
            </a:r>
            <a:r>
              <a:rPr lang="es-MX" sz="1300" dirty="0" smtClean="0"/>
              <a:t>(Numeral </a:t>
            </a:r>
            <a:r>
              <a:rPr lang="es-MX" sz="1300" dirty="0"/>
              <a:t>adicionado DOF </a:t>
            </a:r>
            <a:r>
              <a:rPr lang="es-MX" sz="1300" dirty="0" smtClean="0"/>
              <a:t>13-04-2020).</a:t>
            </a:r>
            <a:endParaRPr lang="es-MX" sz="1300" dirty="0"/>
          </a:p>
        </p:txBody>
      </p:sp>
    </p:spTree>
    <p:extLst>
      <p:ext uri="{BB962C8B-B14F-4D97-AF65-F5344CB8AC3E}">
        <p14:creationId xmlns:p14="http://schemas.microsoft.com/office/powerpoint/2010/main" val="3455039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Protocolo para la atención de la violencia política contra las mujeres en razón de género.</a:t>
            </a:r>
            <a:endParaRPr lang="es-MX" dirty="0"/>
          </a:p>
        </p:txBody>
      </p:sp>
      <p:sp>
        <p:nvSpPr>
          <p:cNvPr id="3" name="Marcador de contenido 2"/>
          <p:cNvSpPr>
            <a:spLocks noGrp="1"/>
          </p:cNvSpPr>
          <p:nvPr>
            <p:ph idx="1"/>
          </p:nvPr>
        </p:nvSpPr>
        <p:spPr>
          <a:xfrm>
            <a:off x="680321" y="2336872"/>
            <a:ext cx="7459127" cy="4521127"/>
          </a:xfrm>
        </p:spPr>
        <p:txBody>
          <a:bodyPr/>
          <a:lstStyle/>
          <a:p>
            <a:r>
              <a:rPr lang="es-MX" dirty="0" smtClean="0"/>
              <a:t>¿Qué es un protocolo? Guía, procedimiento de cómo realizar alguna acción.</a:t>
            </a:r>
          </a:p>
          <a:p>
            <a:r>
              <a:rPr lang="es-MX" dirty="0" smtClean="0"/>
              <a:t>Conocer el marco jurídico en torno a la violencia política que viven las mujeres.</a:t>
            </a:r>
          </a:p>
          <a:p>
            <a:r>
              <a:rPr lang="es-MX" dirty="0" smtClean="0"/>
              <a:t>Clarificar conceptos: violencia política, género, derechos humanos, los tipos de violencia.</a:t>
            </a:r>
          </a:p>
          <a:p>
            <a:r>
              <a:rPr lang="es-MX" dirty="0" smtClean="0"/>
              <a:t>Instituciones encargadas de salvaguardar derechos: INE, FEPADE, TEPJF, etc. </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717128" y="2383128"/>
            <a:ext cx="5023834" cy="3925910"/>
          </a:xfrm>
          <a:prstGeom prst="rect">
            <a:avLst/>
          </a:prstGeom>
        </p:spPr>
      </p:pic>
    </p:spTree>
    <p:extLst>
      <p:ext uri="{BB962C8B-B14F-4D97-AF65-F5344CB8AC3E}">
        <p14:creationId xmlns:p14="http://schemas.microsoft.com/office/powerpoint/2010/main" val="3033574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¿Sistema jurídico es incluyente y antirracista?</a:t>
            </a:r>
            <a:endParaRPr lang="es-MX" dirty="0"/>
          </a:p>
        </p:txBody>
      </p:sp>
      <p:sp>
        <p:nvSpPr>
          <p:cNvPr id="3" name="Marcador de contenido 2"/>
          <p:cNvSpPr>
            <a:spLocks noGrp="1"/>
          </p:cNvSpPr>
          <p:nvPr>
            <p:ph idx="1"/>
          </p:nvPr>
        </p:nvSpPr>
        <p:spPr>
          <a:xfrm>
            <a:off x="680321" y="2336873"/>
            <a:ext cx="5900783" cy="3599316"/>
          </a:xfrm>
        </p:spPr>
        <p:txBody>
          <a:bodyPr/>
          <a:lstStyle/>
          <a:p>
            <a:r>
              <a:rPr lang="es-MX" dirty="0" smtClean="0"/>
              <a:t>¿Incluye a todas las mujeres de un país pluricultural y multiétnico?</a:t>
            </a:r>
          </a:p>
          <a:p>
            <a:r>
              <a:rPr lang="es-MX" dirty="0" smtClean="0"/>
              <a:t>¿Cuáles son las acciones y esfuerzos que el Estado ha creado para brindar acciones equitativas para todas las mujeres? </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8906" y="2009105"/>
            <a:ext cx="4903094" cy="4681470"/>
          </a:xfrm>
          <a:prstGeom prst="rect">
            <a:avLst/>
          </a:prstGeom>
        </p:spPr>
      </p:pic>
    </p:spTree>
    <p:extLst>
      <p:ext uri="{BB962C8B-B14F-4D97-AF65-F5344CB8AC3E}">
        <p14:creationId xmlns:p14="http://schemas.microsoft.com/office/powerpoint/2010/main" val="1296858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
            </a:r>
            <a:br>
              <a:rPr lang="es-MX" dirty="0"/>
            </a:br>
            <a:r>
              <a:rPr lang="es-MX" dirty="0"/>
              <a:t> LAS MUJERES </a:t>
            </a:r>
            <a:r>
              <a:rPr lang="es-MX" b="1" dirty="0" smtClean="0"/>
              <a:t>P’URHÉPECHA </a:t>
            </a:r>
            <a:r>
              <a:rPr lang="es-MX" dirty="0"/>
              <a:t>Y LA TOMA DE </a:t>
            </a:r>
            <a:r>
              <a:rPr lang="es-MX" dirty="0" smtClean="0"/>
              <a:t>DECISIONES. (</a:t>
            </a:r>
            <a:r>
              <a:rPr lang="es-MX" dirty="0"/>
              <a:t>ESTUDIO DE CASOS) </a:t>
            </a:r>
            <a:endParaRPr lang="es-MX" dirty="0"/>
          </a:p>
        </p:txBody>
      </p:sp>
      <p:sp>
        <p:nvSpPr>
          <p:cNvPr id="3" name="Marcador de contenido 2"/>
          <p:cNvSpPr>
            <a:spLocks noGrp="1"/>
          </p:cNvSpPr>
          <p:nvPr>
            <p:ph idx="1"/>
          </p:nvPr>
        </p:nvSpPr>
        <p:spPr/>
        <p:txBody>
          <a:bodyPr>
            <a:normAutofit lnSpcReduction="10000"/>
          </a:bodyPr>
          <a:lstStyle/>
          <a:p>
            <a:endParaRPr lang="es-MX" dirty="0"/>
          </a:p>
          <a:p>
            <a:r>
              <a:rPr lang="es-MX" dirty="0"/>
              <a:t> ¿</a:t>
            </a:r>
            <a:r>
              <a:rPr lang="es-MX" b="1" dirty="0"/>
              <a:t>P</a:t>
            </a:r>
            <a:r>
              <a:rPr lang="es-MX" dirty="0"/>
              <a:t>or qué la participación de las mujeres </a:t>
            </a:r>
            <a:r>
              <a:rPr lang="es-MX" b="1" dirty="0" err="1" smtClean="0"/>
              <a:t>p’urhépecha</a:t>
            </a:r>
            <a:r>
              <a:rPr lang="es-MX" b="1" dirty="0" smtClean="0"/>
              <a:t> </a:t>
            </a:r>
            <a:r>
              <a:rPr lang="es-MX" dirty="0"/>
              <a:t>en espacios de toma de decisiones, en el contexto político, es casi nula? </a:t>
            </a:r>
            <a:endParaRPr lang="es-MX" dirty="0" smtClean="0"/>
          </a:p>
          <a:p>
            <a:r>
              <a:rPr lang="es-MX" dirty="0" smtClean="0"/>
              <a:t> </a:t>
            </a:r>
            <a:r>
              <a:rPr lang="es-MX" dirty="0"/>
              <a:t>¿Quiénes son </a:t>
            </a:r>
            <a:r>
              <a:rPr lang="es-MX" b="1" dirty="0"/>
              <a:t>esas </a:t>
            </a:r>
            <a:r>
              <a:rPr lang="es-MX" dirty="0"/>
              <a:t>mujeres que han logrado ingresar a la política local? </a:t>
            </a:r>
            <a:endParaRPr lang="es-MX" dirty="0" smtClean="0"/>
          </a:p>
          <a:p>
            <a:r>
              <a:rPr lang="es-MX" dirty="0" smtClean="0"/>
              <a:t>¿Las mujeres que </a:t>
            </a:r>
            <a:r>
              <a:rPr lang="es-MX" dirty="0"/>
              <a:t>logran ingresar a las estructuras de gobierno toman decisiones en pro de la colectividad o simplemente cumple con una cuota de género? </a:t>
            </a:r>
            <a:endParaRPr lang="es-MX" dirty="0" smtClean="0"/>
          </a:p>
          <a:p>
            <a:r>
              <a:rPr lang="es-MX" dirty="0"/>
              <a:t>¿Qué sucede con el honor y </a:t>
            </a:r>
            <a:r>
              <a:rPr lang="es-MX" b="1" dirty="0"/>
              <a:t>el </a:t>
            </a:r>
            <a:r>
              <a:rPr lang="es-MX" dirty="0"/>
              <a:t>prestigio de las mujeres </a:t>
            </a:r>
            <a:r>
              <a:rPr lang="es-MX" b="1" dirty="0" err="1" smtClean="0"/>
              <a:t>p’urhépecha</a:t>
            </a:r>
            <a:r>
              <a:rPr lang="es-MX" b="1" dirty="0" smtClean="0"/>
              <a:t> </a:t>
            </a:r>
            <a:r>
              <a:rPr lang="es-MX" dirty="0"/>
              <a:t>que acceden a puestos de toma de decisiones? </a:t>
            </a:r>
            <a:endParaRPr lang="es-MX" dirty="0"/>
          </a:p>
        </p:txBody>
      </p:sp>
    </p:spTree>
    <p:extLst>
      <p:ext uri="{BB962C8B-B14F-4D97-AF65-F5344CB8AC3E}">
        <p14:creationId xmlns:p14="http://schemas.microsoft.com/office/powerpoint/2010/main" val="668588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a:xfrm>
            <a:off x="680322" y="2336873"/>
            <a:ext cx="6622000" cy="3599316"/>
          </a:xfrm>
        </p:spPr>
        <p:txBody>
          <a:bodyPr/>
          <a:lstStyle/>
          <a:p>
            <a:r>
              <a:rPr lang="es-MX" dirty="0" smtClean="0"/>
              <a:t>Actividad: Encontrar en la lectura el tipo de violencia al que son expuestas las mujeres </a:t>
            </a:r>
            <a:r>
              <a:rPr lang="es-MX" dirty="0" err="1" smtClean="0"/>
              <a:t>p’urhepecha</a:t>
            </a:r>
            <a:r>
              <a:rPr lang="es-MX" dirty="0" smtClean="0"/>
              <a:t> en el gobierno electo por partidos políticos y el gobierno tradicional. </a:t>
            </a:r>
          </a:p>
          <a:p>
            <a:r>
              <a:rPr lang="es-MX" dirty="0" smtClean="0"/>
              <a:t>¿Qué similitudes y diferencias encuentras entre las mujeres </a:t>
            </a:r>
            <a:r>
              <a:rPr lang="es-MX" dirty="0" err="1" smtClean="0"/>
              <a:t>p’urhepecha</a:t>
            </a:r>
            <a:r>
              <a:rPr lang="es-MX" dirty="0" smtClean="0"/>
              <a:t> y el contexto en el que te desenvuelves?</a:t>
            </a:r>
          </a:p>
          <a:p>
            <a:endParaRPr lang="es-MX" dirty="0" smtClean="0"/>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9362" y="2053536"/>
            <a:ext cx="4632638" cy="4521127"/>
          </a:xfrm>
          <a:prstGeom prst="rect">
            <a:avLst/>
          </a:prstGeom>
        </p:spPr>
      </p:pic>
    </p:spTree>
    <p:extLst>
      <p:ext uri="{BB962C8B-B14F-4D97-AF65-F5344CB8AC3E}">
        <p14:creationId xmlns:p14="http://schemas.microsoft.com/office/powerpoint/2010/main" val="2251753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¿Qué es la violencia política contra las mujeres?</a:t>
            </a:r>
            <a:endParaRPr lang="es-MX" dirty="0"/>
          </a:p>
        </p:txBody>
      </p:sp>
      <p:sp>
        <p:nvSpPr>
          <p:cNvPr id="3" name="Marcador de contenido 2"/>
          <p:cNvSpPr>
            <a:spLocks noGrp="1"/>
          </p:cNvSpPr>
          <p:nvPr>
            <p:ph idx="1"/>
          </p:nvPr>
        </p:nvSpPr>
        <p:spPr>
          <a:xfrm>
            <a:off x="680322" y="2336873"/>
            <a:ext cx="6570484" cy="4373020"/>
          </a:xfrm>
        </p:spPr>
        <p:txBody>
          <a:bodyPr/>
          <a:lstStyle/>
          <a:p>
            <a:r>
              <a:rPr lang="es-MX" dirty="0" smtClean="0"/>
              <a:t>Violación a los derechos humanos.</a:t>
            </a:r>
          </a:p>
          <a:p>
            <a:r>
              <a:rPr lang="es-MX" dirty="0" smtClean="0"/>
              <a:t>Es una forma de discriminación. </a:t>
            </a:r>
          </a:p>
          <a:p>
            <a:r>
              <a:rPr lang="es-MX" dirty="0" smtClean="0"/>
              <a:t>“ Cualquier acción, conducta u omisión, realizada de forma directa o a través de terceros que, basada en su género, cause daño o sufrimiento a una o varias mujeres y tenga por objeto o resultado menoscabar o anular el reconocimiento, goce o ejercicio de sus derechos políticos </a:t>
            </a:r>
            <a:r>
              <a:rPr lang="es-MX" sz="1200" dirty="0" smtClean="0"/>
              <a:t>(Ley Modelo Interamericana sobre Violencia política contra las Mujeres, 2017).  </a:t>
            </a:r>
            <a:endParaRPr lang="es-MX" sz="1200"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9898" y="2034862"/>
            <a:ext cx="4323545" cy="4256468"/>
          </a:xfrm>
          <a:prstGeom prst="rect">
            <a:avLst/>
          </a:prstGeom>
        </p:spPr>
      </p:pic>
    </p:spTree>
    <p:extLst>
      <p:ext uri="{BB962C8B-B14F-4D97-AF65-F5344CB8AC3E}">
        <p14:creationId xmlns:p14="http://schemas.microsoft.com/office/powerpoint/2010/main" val="1116202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Mujeres en el gobierno tradicional en </a:t>
            </a:r>
            <a:r>
              <a:rPr lang="es-MX" dirty="0" err="1" smtClean="0"/>
              <a:t>Cherán</a:t>
            </a:r>
            <a:r>
              <a:rPr lang="es-MX" dirty="0" smtClean="0"/>
              <a:t>.</a:t>
            </a:r>
            <a:endParaRPr lang="es-MX" dirty="0"/>
          </a:p>
        </p:txBody>
      </p:sp>
      <p:sp>
        <p:nvSpPr>
          <p:cNvPr id="3" name="Marcador de contenido 2"/>
          <p:cNvSpPr>
            <a:spLocks noGrp="1"/>
          </p:cNvSpPr>
          <p:nvPr>
            <p:ph idx="1"/>
          </p:nvPr>
        </p:nvSpPr>
        <p:spPr/>
        <p:txBody>
          <a:bodyPr/>
          <a:lstStyle/>
          <a:p>
            <a:pPr marL="0" indent="0">
              <a:buNone/>
            </a:pPr>
            <a:r>
              <a:rPr lang="es-MX" u="sng" dirty="0" smtClean="0">
                <a:hlinkClick r:id="rId2"/>
              </a:rPr>
              <a:t>Actividad: Los derechos políticos colectivos. </a:t>
            </a:r>
          </a:p>
          <a:p>
            <a:r>
              <a:rPr lang="es-MX" u="sng" dirty="0" smtClean="0">
                <a:hlinkClick r:id="rId2"/>
              </a:rPr>
              <a:t>https</a:t>
            </a:r>
            <a:r>
              <a:rPr lang="es-MX" u="sng" dirty="0">
                <a:hlinkClick r:id="rId2"/>
              </a:rPr>
              <a:t>://www.youtube.com/watch?v=ylP73FT4r1U</a:t>
            </a:r>
            <a:endParaRPr lang="es-MX" dirty="0"/>
          </a:p>
          <a:p>
            <a:endParaRPr lang="es-MX" dirty="0" smtClean="0"/>
          </a:p>
          <a:p>
            <a:r>
              <a:rPr lang="es-MX" dirty="0">
                <a:hlinkClick r:id="rId3"/>
              </a:rPr>
              <a:t>https://</a:t>
            </a:r>
            <a:r>
              <a:rPr lang="es-MX" dirty="0" smtClean="0">
                <a:hlinkClick r:id="rId3"/>
              </a:rPr>
              <a:t>www.youtube.com/watch?v=b0LLAIkUxww&amp;list=RDCMUCLEBLh_MY002NHZF_TxzWgQ&amp;index=1</a:t>
            </a:r>
            <a:endParaRPr lang="es-MX" dirty="0" smtClean="0"/>
          </a:p>
          <a:p>
            <a:endParaRPr lang="es-MX" dirty="0"/>
          </a:p>
          <a:p>
            <a:endParaRPr lang="es-MX" dirty="0"/>
          </a:p>
        </p:txBody>
      </p:sp>
    </p:spTree>
    <p:extLst>
      <p:ext uri="{BB962C8B-B14F-4D97-AF65-F5344CB8AC3E}">
        <p14:creationId xmlns:p14="http://schemas.microsoft.com/office/powerpoint/2010/main" val="2825467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323313164"/>
              </p:ext>
            </p:extLst>
          </p:nvPr>
        </p:nvGraphicFramePr>
        <p:xfrm>
          <a:off x="681038" y="1081826"/>
          <a:ext cx="9613900" cy="4853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84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El marco jurídico internacional</a:t>
            </a:r>
            <a:endParaRPr lang="es-MX" dirty="0"/>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3038710890"/>
              </p:ext>
            </p:extLst>
          </p:nvPr>
        </p:nvGraphicFramePr>
        <p:xfrm>
          <a:off x="681038" y="1506828"/>
          <a:ext cx="9613900" cy="5351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4952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Convenio 169 OIT</a:t>
            </a:r>
            <a:endParaRPr lang="es-MX" dirty="0"/>
          </a:p>
        </p:txBody>
      </p:sp>
      <p:sp>
        <p:nvSpPr>
          <p:cNvPr id="3" name="Marcador de contenido 2"/>
          <p:cNvSpPr>
            <a:spLocks noGrp="1"/>
          </p:cNvSpPr>
          <p:nvPr>
            <p:ph idx="1"/>
          </p:nvPr>
        </p:nvSpPr>
        <p:spPr>
          <a:xfrm>
            <a:off x="680321" y="2645535"/>
            <a:ext cx="7922766" cy="3755265"/>
          </a:xfrm>
        </p:spPr>
        <p:txBody>
          <a:bodyPr>
            <a:normAutofit/>
          </a:bodyPr>
          <a:lstStyle/>
          <a:p>
            <a:r>
              <a:rPr lang="es-MX" dirty="0"/>
              <a:t>El Convenio representa un paso adicional en los </a:t>
            </a:r>
            <a:r>
              <a:rPr lang="es-MX" dirty="0" smtClean="0"/>
              <a:t>esfuerzos de </a:t>
            </a:r>
            <a:r>
              <a:rPr lang="es-MX" dirty="0"/>
              <a:t>la OIT para garantizar el respeto de los </a:t>
            </a:r>
            <a:r>
              <a:rPr lang="es-MX" dirty="0" smtClean="0"/>
              <a:t>derechos fundamentales </a:t>
            </a:r>
            <a:r>
              <a:rPr lang="es-MX" dirty="0"/>
              <a:t>tendientes a la igualdad de oportunidades </a:t>
            </a:r>
            <a:r>
              <a:rPr lang="es-MX" dirty="0" smtClean="0"/>
              <a:t>y de </a:t>
            </a:r>
            <a:r>
              <a:rPr lang="es-MX" dirty="0"/>
              <a:t>trato para grupos que se encuentran en situación </a:t>
            </a:r>
            <a:r>
              <a:rPr lang="es-MX" dirty="0" smtClean="0"/>
              <a:t>de desventaja </a:t>
            </a:r>
            <a:r>
              <a:rPr lang="es-MX" dirty="0"/>
              <a:t>y exigen garantías mínimas de sus </a:t>
            </a:r>
            <a:r>
              <a:rPr lang="es-MX" dirty="0" smtClean="0"/>
              <a:t>derechos para </a:t>
            </a:r>
            <a:r>
              <a:rPr lang="es-MX" dirty="0"/>
              <a:t>lograr un tratamiento equitativo en las sociedades </a:t>
            </a:r>
            <a:r>
              <a:rPr lang="es-MX" dirty="0" err="1" smtClean="0"/>
              <a:t>enque</a:t>
            </a:r>
            <a:r>
              <a:rPr lang="es-MX" dirty="0" smtClean="0"/>
              <a:t> </a:t>
            </a:r>
            <a:r>
              <a:rPr lang="es-MX" dirty="0"/>
              <a:t>viven.</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4012" y="2049350"/>
            <a:ext cx="2847975" cy="1600200"/>
          </a:xfrm>
          <a:prstGeom prst="rect">
            <a:avLst/>
          </a:prstGeo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6524" y="3649550"/>
            <a:ext cx="3245476" cy="3208449"/>
          </a:xfrm>
          <a:prstGeom prst="rect">
            <a:avLst/>
          </a:prstGeom>
        </p:spPr>
      </p:pic>
    </p:spTree>
    <p:extLst>
      <p:ext uri="{BB962C8B-B14F-4D97-AF65-F5344CB8AC3E}">
        <p14:creationId xmlns:p14="http://schemas.microsoft.com/office/powerpoint/2010/main" val="3037174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normAutofit fontScale="92500" lnSpcReduction="20000"/>
          </a:bodyPr>
          <a:lstStyle/>
          <a:p>
            <a:r>
              <a:rPr lang="es-MX" dirty="0" smtClean="0"/>
              <a:t>Instrumento jurídico </a:t>
            </a:r>
            <a:r>
              <a:rPr lang="es-MX" dirty="0"/>
              <a:t>internacional </a:t>
            </a:r>
            <a:r>
              <a:rPr lang="es-MX" dirty="0" smtClean="0">
                <a:solidFill>
                  <a:srgbClr val="FFFF00"/>
                </a:solidFill>
              </a:rPr>
              <a:t>vinculante</a:t>
            </a:r>
            <a:r>
              <a:rPr lang="es-MX" dirty="0" smtClean="0"/>
              <a:t> en materia </a:t>
            </a:r>
            <a:r>
              <a:rPr lang="es-MX" dirty="0"/>
              <a:t>de protección a los pueblos indígenas y tribales</a:t>
            </a:r>
            <a:r>
              <a:rPr lang="es-MX" dirty="0" smtClean="0"/>
              <a:t>.</a:t>
            </a:r>
          </a:p>
          <a:p>
            <a:r>
              <a:rPr lang="es-MX" dirty="0"/>
              <a:t>Este Convenio tiene dos postulados básicos: el </a:t>
            </a:r>
            <a:r>
              <a:rPr lang="es-MX" dirty="0">
                <a:solidFill>
                  <a:srgbClr val="FFFF00"/>
                </a:solidFill>
              </a:rPr>
              <a:t>respeto </a:t>
            </a:r>
            <a:r>
              <a:rPr lang="es-MX" dirty="0" smtClean="0">
                <a:solidFill>
                  <a:srgbClr val="FFFF00"/>
                </a:solidFill>
              </a:rPr>
              <a:t>de las </a:t>
            </a:r>
            <a:r>
              <a:rPr lang="es-MX" dirty="0">
                <a:solidFill>
                  <a:srgbClr val="FFFF00"/>
                </a:solidFill>
              </a:rPr>
              <a:t>culturas</a:t>
            </a:r>
            <a:r>
              <a:rPr lang="es-MX" dirty="0"/>
              <a:t>, formas de vida e instituciones tradicionales </a:t>
            </a:r>
            <a:r>
              <a:rPr lang="es-MX" dirty="0" smtClean="0"/>
              <a:t>de los </a:t>
            </a:r>
            <a:r>
              <a:rPr lang="es-MX" dirty="0"/>
              <a:t>pueblos indígenas, y </a:t>
            </a:r>
            <a:r>
              <a:rPr lang="es-MX" dirty="0">
                <a:solidFill>
                  <a:srgbClr val="FFFF00"/>
                </a:solidFill>
              </a:rPr>
              <a:t>la consulta y participación </a:t>
            </a:r>
            <a:r>
              <a:rPr lang="es-MX" dirty="0" smtClean="0"/>
              <a:t>efectiva de </a:t>
            </a:r>
            <a:r>
              <a:rPr lang="es-MX" dirty="0"/>
              <a:t>estos pueblos en las decisiones que les afectan</a:t>
            </a:r>
            <a:r>
              <a:rPr lang="es-MX" dirty="0" smtClean="0"/>
              <a:t>.</a:t>
            </a:r>
          </a:p>
          <a:p>
            <a:r>
              <a:rPr lang="es-MX" dirty="0"/>
              <a:t>Es imprescindible que </a:t>
            </a:r>
            <a:r>
              <a:rPr lang="es-MX" dirty="0" smtClean="0"/>
              <a:t>dichos pueblos </a:t>
            </a:r>
            <a:r>
              <a:rPr lang="es-MX" dirty="0"/>
              <a:t>tengan la posibilidad de participar en la formulación</a:t>
            </a:r>
            <a:r>
              <a:rPr lang="es-MX" dirty="0" smtClean="0"/>
              <a:t>,</a:t>
            </a:r>
            <a:r>
              <a:rPr lang="es-MX" dirty="0"/>
              <a:t> aplicación y evaluación de los planes y programas </a:t>
            </a:r>
            <a:r>
              <a:rPr lang="es-MX" dirty="0" smtClean="0"/>
              <a:t>de desarrollo </a:t>
            </a:r>
            <a:r>
              <a:rPr lang="es-MX" dirty="0"/>
              <a:t>nacional y regional susceptibles de </a:t>
            </a:r>
            <a:r>
              <a:rPr lang="es-MX" dirty="0" smtClean="0"/>
              <a:t>afectarles directamente.</a:t>
            </a:r>
          </a:p>
          <a:p>
            <a:r>
              <a:rPr lang="es-MX" dirty="0"/>
              <a:t>El Convenio reconoce la relación especial que tienen </a:t>
            </a:r>
            <a:r>
              <a:rPr lang="es-MX" dirty="0" smtClean="0"/>
              <a:t>los indígenas </a:t>
            </a:r>
            <a:r>
              <a:rPr lang="es-MX" dirty="0"/>
              <a:t>con las tierras y territorios que ocupan o utilizan </a:t>
            </a:r>
            <a:r>
              <a:rPr lang="es-MX" dirty="0" smtClean="0"/>
              <a:t>de alguna </a:t>
            </a:r>
            <a:r>
              <a:rPr lang="es-MX" dirty="0"/>
              <a:t>otra manera y, en particular, </a:t>
            </a:r>
            <a:r>
              <a:rPr lang="es-MX" dirty="0">
                <a:solidFill>
                  <a:srgbClr val="FFFF00"/>
                </a:solidFill>
              </a:rPr>
              <a:t>los aspectos </a:t>
            </a:r>
            <a:r>
              <a:rPr lang="es-MX" dirty="0" smtClean="0">
                <a:solidFill>
                  <a:srgbClr val="FFFF00"/>
                </a:solidFill>
              </a:rPr>
              <a:t>colectivos </a:t>
            </a:r>
            <a:r>
              <a:rPr lang="es-MX" dirty="0" smtClean="0"/>
              <a:t>de </a:t>
            </a:r>
            <a:r>
              <a:rPr lang="es-MX" dirty="0"/>
              <a:t>esa relación.</a:t>
            </a:r>
            <a:endParaRPr lang="es-MX" dirty="0" smtClean="0"/>
          </a:p>
          <a:p>
            <a:endParaRPr lang="es-MX" dirty="0"/>
          </a:p>
        </p:txBody>
      </p:sp>
    </p:spTree>
    <p:extLst>
      <p:ext uri="{BB962C8B-B14F-4D97-AF65-F5344CB8AC3E}">
        <p14:creationId xmlns:p14="http://schemas.microsoft.com/office/powerpoint/2010/main" val="2534898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Declaración de las Naciones Unidas sobre los derechos de los pueblos indígenas</a:t>
            </a:r>
          </a:p>
        </p:txBody>
      </p:sp>
      <p:sp>
        <p:nvSpPr>
          <p:cNvPr id="3" name="Marcador de contenido 2"/>
          <p:cNvSpPr>
            <a:spLocks noGrp="1"/>
          </p:cNvSpPr>
          <p:nvPr>
            <p:ph idx="1"/>
          </p:nvPr>
        </p:nvSpPr>
        <p:spPr>
          <a:xfrm>
            <a:off x="680321" y="2336873"/>
            <a:ext cx="5218203" cy="3599316"/>
          </a:xfrm>
        </p:spPr>
        <p:txBody>
          <a:bodyPr>
            <a:normAutofit fontScale="92500"/>
          </a:bodyPr>
          <a:lstStyle/>
          <a:p>
            <a:r>
              <a:rPr lang="es-MX" dirty="0" smtClean="0"/>
              <a:t>Normas generales, no particularizan en los derechos políticos colectivos:</a:t>
            </a:r>
          </a:p>
          <a:p>
            <a:r>
              <a:rPr lang="es-ES" i="1" dirty="0"/>
              <a:t>Reconociendo y reafirmando que las personas indígenas tienen derecho sin discriminación a todos los derechos humanos reconocidos en el derecho internacional, y que los pueblos indígenas poseen </a:t>
            </a:r>
            <a:r>
              <a:rPr lang="es-ES" i="1" dirty="0">
                <a:solidFill>
                  <a:srgbClr val="FFFF00"/>
                </a:solidFill>
              </a:rPr>
              <a:t>derechos colectivos </a:t>
            </a:r>
            <a:r>
              <a:rPr lang="es-ES" i="1" dirty="0"/>
              <a:t>que son indispensables para su existencia, bienestar y desarrollo integral como </a:t>
            </a:r>
            <a:r>
              <a:rPr lang="es-ES" i="1" dirty="0" smtClean="0"/>
              <a:t>pueblos</a:t>
            </a:r>
            <a:r>
              <a:rPr lang="es-ES" dirty="0" smtClean="0"/>
              <a:t>.</a:t>
            </a:r>
            <a:endParaRPr lang="es-MX" dirty="0" smtClean="0"/>
          </a:p>
          <a:p>
            <a:endParaRPr lang="es-MX" dirty="0"/>
          </a:p>
        </p:txBody>
      </p:sp>
      <p:sp>
        <p:nvSpPr>
          <p:cNvPr id="6" name="CuadroTexto 5"/>
          <p:cNvSpPr txBox="1"/>
          <p:nvPr/>
        </p:nvSpPr>
        <p:spPr>
          <a:xfrm>
            <a:off x="6490952" y="1834166"/>
            <a:ext cx="4958366" cy="4401205"/>
          </a:xfrm>
          <a:prstGeom prst="rect">
            <a:avLst/>
          </a:prstGeom>
          <a:noFill/>
        </p:spPr>
        <p:txBody>
          <a:bodyPr wrap="square" rtlCol="0">
            <a:spAutoFit/>
          </a:bodyPr>
          <a:lstStyle/>
          <a:p>
            <a:r>
              <a:rPr lang="es-ES" sz="2000" b="1" i="1" dirty="0"/>
              <a:t>Artículo 40</a:t>
            </a:r>
            <a:r>
              <a:rPr lang="es-ES" sz="2000" i="1" dirty="0"/>
              <a:t/>
            </a:r>
            <a:br>
              <a:rPr lang="es-ES" sz="2000" i="1" dirty="0"/>
            </a:br>
            <a:r>
              <a:rPr lang="es-ES" sz="2000" i="1" dirty="0"/>
              <a:t>Los pueblos indígenas tienen derecho a procedimientos equitativos y justos para el arreglo de controversias con los Estados u otras partes, y a una pronta decisión sobre esas controversias, así como a una reparación efectiva de toda lesión de sus </a:t>
            </a:r>
            <a:r>
              <a:rPr lang="es-ES" sz="2000" i="1" dirty="0">
                <a:solidFill>
                  <a:srgbClr val="FFFF00"/>
                </a:solidFill>
              </a:rPr>
              <a:t>derechos individuales y colectivos.</a:t>
            </a:r>
            <a:r>
              <a:rPr lang="es-ES" sz="2000" i="1" dirty="0"/>
              <a:t> En esas decisiones se tendrán debidamente en consideración las costumbres, las tradiciones, las normas y los sistemas jurídicos de los pueblos indígenas interesados y las normas internacionales de derechos humanos.</a:t>
            </a:r>
            <a:endParaRPr lang="es-MX" sz="2000" i="1" dirty="0"/>
          </a:p>
        </p:txBody>
      </p:sp>
    </p:spTree>
    <p:extLst>
      <p:ext uri="{BB962C8B-B14F-4D97-AF65-F5344CB8AC3E}">
        <p14:creationId xmlns:p14="http://schemas.microsoft.com/office/powerpoint/2010/main" val="970649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dirty="0"/>
          </a:p>
        </p:txBody>
      </p:sp>
      <p:sp>
        <p:nvSpPr>
          <p:cNvPr id="3" name="Marcador de contenido 2"/>
          <p:cNvSpPr>
            <a:spLocks noGrp="1"/>
          </p:cNvSpPr>
          <p:nvPr>
            <p:ph idx="1"/>
          </p:nvPr>
        </p:nvSpPr>
        <p:spPr>
          <a:xfrm>
            <a:off x="680322" y="2336873"/>
            <a:ext cx="6003814" cy="4231352"/>
          </a:xfrm>
        </p:spPr>
        <p:txBody>
          <a:bodyPr>
            <a:normAutofit lnSpcReduction="10000"/>
          </a:bodyPr>
          <a:lstStyle/>
          <a:p>
            <a:r>
              <a:rPr lang="es-ES" b="1" dirty="0"/>
              <a:t>Artículo 22</a:t>
            </a:r>
            <a:r>
              <a:rPr lang="es-ES" dirty="0"/>
              <a:t/>
            </a:r>
            <a:br>
              <a:rPr lang="es-ES" dirty="0"/>
            </a:br>
            <a:r>
              <a:rPr lang="es-ES" dirty="0"/>
              <a:t>1. Se prestará particular atención a los derechos y necesidades especiales de los ancianos, </a:t>
            </a:r>
            <a:r>
              <a:rPr lang="es-ES" dirty="0">
                <a:solidFill>
                  <a:srgbClr val="FFFF00"/>
                </a:solidFill>
              </a:rPr>
              <a:t>las mujeres</a:t>
            </a:r>
            <a:r>
              <a:rPr lang="es-ES" dirty="0"/>
              <a:t>, los jóvenes, los niños y las personas con discapacidad indígenas en la aplicación de la presente Declaración.</a:t>
            </a:r>
            <a:br>
              <a:rPr lang="es-ES" dirty="0"/>
            </a:br>
            <a:r>
              <a:rPr lang="es-ES" dirty="0"/>
              <a:t>2. Los </a:t>
            </a:r>
            <a:r>
              <a:rPr lang="es-ES" dirty="0">
                <a:solidFill>
                  <a:srgbClr val="FFFF00"/>
                </a:solidFill>
              </a:rPr>
              <a:t>Estados adoptarán medidas</a:t>
            </a:r>
            <a:r>
              <a:rPr lang="es-ES" dirty="0"/>
              <a:t>, junto con los pueblos indígenas, </a:t>
            </a:r>
            <a:r>
              <a:rPr lang="es-ES" dirty="0">
                <a:solidFill>
                  <a:srgbClr val="FFFF00"/>
                </a:solidFill>
              </a:rPr>
              <a:t>para asegurar que las mujeres y los niños indígenas gocen de protección y garantías plenas contra todas las formas de violencia y discriminación.</a:t>
            </a:r>
            <a:endParaRPr lang="es-MX" dirty="0">
              <a:solidFill>
                <a:srgbClr val="FFFF00"/>
              </a:solidFill>
            </a:endParaRPr>
          </a:p>
          <a:p>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7927" y="2485623"/>
            <a:ext cx="4954073" cy="3908736"/>
          </a:xfrm>
          <a:prstGeom prst="rect">
            <a:avLst/>
          </a:prstGeom>
        </p:spPr>
      </p:pic>
    </p:spTree>
    <p:extLst>
      <p:ext uri="{BB962C8B-B14F-4D97-AF65-F5344CB8AC3E}">
        <p14:creationId xmlns:p14="http://schemas.microsoft.com/office/powerpoint/2010/main" val="2549890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Ley Modelo Interamericana para prevenir, sancionar y erradicar la violencia contra las mujeres en la vida política. </a:t>
            </a:r>
            <a:endParaRPr lang="es-MX" dirty="0"/>
          </a:p>
        </p:txBody>
      </p:sp>
      <p:sp>
        <p:nvSpPr>
          <p:cNvPr id="3" name="Marcador de contenido 2"/>
          <p:cNvSpPr>
            <a:spLocks noGrp="1"/>
          </p:cNvSpPr>
          <p:nvPr>
            <p:ph idx="1"/>
          </p:nvPr>
        </p:nvSpPr>
        <p:spPr>
          <a:xfrm>
            <a:off x="680321" y="2336873"/>
            <a:ext cx="6982609" cy="3599316"/>
          </a:xfrm>
        </p:spPr>
        <p:txBody>
          <a:bodyPr/>
          <a:lstStyle/>
          <a:p>
            <a:r>
              <a:rPr lang="es-MX" dirty="0"/>
              <a:t>La Convención Interamericana para Prevenir, Sancionar y Erradicar la Violencia contra </a:t>
            </a:r>
            <a:r>
              <a:rPr lang="es-MX" dirty="0" smtClean="0"/>
              <a:t>la Mujer (“Convención </a:t>
            </a:r>
            <a:r>
              <a:rPr lang="es-MX" dirty="0"/>
              <a:t>de Belém do </a:t>
            </a:r>
            <a:r>
              <a:rPr lang="es-MX" dirty="0" smtClean="0"/>
              <a:t>Pará”)</a:t>
            </a:r>
          </a:p>
          <a:p>
            <a:r>
              <a:rPr lang="es-MX" dirty="0" smtClean="0"/>
              <a:t>Convención </a:t>
            </a:r>
            <a:r>
              <a:rPr lang="es-MX" dirty="0"/>
              <a:t>ha dado pauta para la adopción de leyes y de políticas </a:t>
            </a:r>
            <a:r>
              <a:rPr lang="es-MX" dirty="0" smtClean="0"/>
              <a:t>sobre prevención</a:t>
            </a:r>
            <a:r>
              <a:rPr lang="es-MX" dirty="0"/>
              <a:t>, sanción y erradicación de la violencia contra las mujeres en los Estados Parte, </a:t>
            </a:r>
            <a:r>
              <a:rPr lang="es-MX" dirty="0" smtClean="0"/>
              <a:t>y ha </a:t>
            </a:r>
            <a:r>
              <a:rPr lang="es-MX" dirty="0"/>
              <a:t>sido un aporte significativo al fortalecimiento del Sistema Interamericano de </a:t>
            </a:r>
            <a:r>
              <a:rPr lang="es-MX" dirty="0" smtClean="0"/>
              <a:t>Derechos Humanos</a:t>
            </a:r>
            <a:r>
              <a:rPr lang="es-MX" dirty="0"/>
              <a:t>.</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160912" y="2979313"/>
            <a:ext cx="4810259" cy="2947115"/>
          </a:xfrm>
          <a:prstGeom prst="rect">
            <a:avLst/>
          </a:prstGeom>
        </p:spPr>
      </p:pic>
    </p:spTree>
    <p:extLst>
      <p:ext uri="{BB962C8B-B14F-4D97-AF65-F5344CB8AC3E}">
        <p14:creationId xmlns:p14="http://schemas.microsoft.com/office/powerpoint/2010/main" val="2839022984"/>
      </p:ext>
    </p:extLst>
  </p:cSld>
  <p:clrMapOvr>
    <a:masterClrMapping/>
  </p:clrMapOvr>
</p:sld>
</file>

<file path=ppt/theme/theme1.xml><?xml version="1.0" encoding="utf-8"?>
<a:theme xmlns:a="http://schemas.openxmlformats.org/drawingml/2006/main" name="Berlín">
  <a:themeElements>
    <a:clrScheme name="Berlín">
      <a:dk1>
        <a:sysClr val="windowText" lastClr="000000"/>
      </a:dk1>
      <a:lt1>
        <a:sysClr val="window" lastClr="FFFFFF"/>
      </a:lt1>
      <a:dk2>
        <a:srgbClr val="8D4585"/>
      </a:dk2>
      <a:lt2>
        <a:srgbClr val="E7E6E6"/>
      </a:lt2>
      <a:accent1>
        <a:srgbClr val="F35AE6"/>
      </a:accent1>
      <a:accent2>
        <a:srgbClr val="FC5283"/>
      </a:accent2>
      <a:accent3>
        <a:srgbClr val="F67C64"/>
      </a:accent3>
      <a:accent4>
        <a:srgbClr val="F89F65"/>
      </a:accent4>
      <a:accent5>
        <a:srgbClr val="55C6BA"/>
      </a:accent5>
      <a:accent6>
        <a:srgbClr val="84A3FD"/>
      </a:accent6>
      <a:hlink>
        <a:srgbClr val="6ED4F6"/>
      </a:hlink>
      <a:folHlink>
        <a:srgbClr val="9FECFC"/>
      </a:folHlink>
    </a:clrScheme>
    <a:fontScheme name="Berlí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í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106000"/>
                <a:satMod val="220000"/>
                <a:lumMod val="140000"/>
              </a:schemeClr>
            </a:gs>
            <a:gs pos="50000">
              <a:schemeClr val="phClr">
                <a:shade val="100000"/>
                <a:hueMod val="100000"/>
                <a:satMod val="110000"/>
                <a:lumMod val="130000"/>
              </a:schemeClr>
            </a:gs>
            <a:gs pos="100000">
              <a:schemeClr val="phClr">
                <a:shade val="69000"/>
                <a:hueMod val="88000"/>
                <a:satMod val="16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7D30EEFE-7128-4DE5-8A0D-8D4EF32CB0AF}"/>
    </a:ext>
  </a:extLst>
</a:theme>
</file>

<file path=docProps/app.xml><?xml version="1.0" encoding="utf-8"?>
<Properties xmlns="http://schemas.openxmlformats.org/officeDocument/2006/extended-properties" xmlns:vt="http://schemas.openxmlformats.org/officeDocument/2006/docPropsVTypes">
  <Template>TM04033917[[fn=Berlín]]</Template>
  <TotalTime>2689</TotalTime>
  <Words>1382</Words>
  <Application>Microsoft Office PowerPoint</Application>
  <PresentationFormat>Panorámica</PresentationFormat>
  <Paragraphs>73</Paragraphs>
  <Slides>20</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20</vt:i4>
      </vt:variant>
    </vt:vector>
  </HeadingPairs>
  <TitlesOfParts>
    <vt:vector size="23" baseType="lpstr">
      <vt:lpstr>Arial</vt:lpstr>
      <vt:lpstr>Trebuchet MS</vt:lpstr>
      <vt:lpstr>Berlín</vt:lpstr>
      <vt:lpstr>  “Sustento jurídico nacional e internacional de la atención a la violencia política” </vt:lpstr>
      <vt:lpstr>¿Qué es la violencia política contra las mujeres?</vt:lpstr>
      <vt:lpstr>Presentación de PowerPoint</vt:lpstr>
      <vt:lpstr>El marco jurídico internacional</vt:lpstr>
      <vt:lpstr>Convenio 169 OIT</vt:lpstr>
      <vt:lpstr>Presentación de PowerPoint</vt:lpstr>
      <vt:lpstr>Declaración de las Naciones Unidas sobre los derechos de los pueblos indígenas</vt:lpstr>
      <vt:lpstr>Presentación de PowerPoint</vt:lpstr>
      <vt:lpstr>Ley Modelo Interamericana para prevenir, sancionar y erradicar la violencia contra las mujeres en la vida política. </vt:lpstr>
      <vt:lpstr>Presentación de PowerPoint</vt:lpstr>
      <vt:lpstr>Presentación de PowerPoint</vt:lpstr>
      <vt:lpstr>Constitución Política de los Estados Unidos Mexicanos</vt:lpstr>
      <vt:lpstr>Presentación de PowerPoint</vt:lpstr>
      <vt:lpstr>Presentación de PowerPoint</vt:lpstr>
      <vt:lpstr>Ley General de Instituciones y Procedimientos Electorales</vt:lpstr>
      <vt:lpstr>Protocolo para la atención de la violencia política contra las mujeres en razón de género.</vt:lpstr>
      <vt:lpstr>¿Sistema jurídico es incluyente y antirracista?</vt:lpstr>
      <vt:lpstr>  LAS MUJERES P’URHÉPECHA Y LA TOMA DE DECISIONES. (ESTUDIO DE CASOS) </vt:lpstr>
      <vt:lpstr>Presentación de PowerPoint</vt:lpstr>
      <vt:lpstr>Mujeres en el gobierno tradicional en Cherán.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“Sustento jurídico nacional e internacional de la atención a la violencia política”</dc:title>
  <dc:creator>Cuenta Microsoft</dc:creator>
  <cp:lastModifiedBy>Cuenta Microsoft</cp:lastModifiedBy>
  <cp:revision>34</cp:revision>
  <dcterms:created xsi:type="dcterms:W3CDTF">2021-06-30T18:15:26Z</dcterms:created>
  <dcterms:modified xsi:type="dcterms:W3CDTF">2021-07-02T15:05:19Z</dcterms:modified>
</cp:coreProperties>
</file>